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70" r:id="rId2"/>
    <p:sldId id="256" r:id="rId3"/>
    <p:sldId id="257" r:id="rId4"/>
    <p:sldId id="271" r:id="rId5"/>
    <p:sldId id="258" r:id="rId6"/>
    <p:sldId id="272" r:id="rId7"/>
    <p:sldId id="259" r:id="rId8"/>
    <p:sldId id="260" r:id="rId9"/>
    <p:sldId id="264" r:id="rId10"/>
    <p:sldId id="274" r:id="rId11"/>
    <p:sldId id="265" r:id="rId12"/>
    <p:sldId id="266" r:id="rId13"/>
    <p:sldId id="267" r:id="rId14"/>
    <p:sldId id="261" r:id="rId15"/>
    <p:sldId id="268" r:id="rId16"/>
    <p:sldId id="262" r:id="rId17"/>
    <p:sldId id="273" r:id="rId18"/>
    <p:sldId id="269" r:id="rId19"/>
    <p:sldId id="263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2371-7C2C-47B2-A089-D9D07D0392AE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390CA-36D5-40C5-A7EC-06EE495D6E9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61D0E-47B0-4433-BA54-A90C906690BF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0A685-0FF1-4AED-8453-1527B6BC0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80F6C-1503-463F-B5E1-AD93F697E9D9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82910-AC80-4784-A6C2-C1FFA1159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3FF91-6F8D-474D-99B4-593167197D00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BC9E6-BB90-4981-A4BE-AE16BA9F0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EC437-427F-40B0-95B7-5D9A923FE404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FD04F-772A-4525-92DB-EE7CFE463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94B60-08A8-4EB3-B9DC-DA3BF1A929F6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8F755-0B4D-41FE-AA91-D82B6CBAE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011B9-C26B-4C36-B6F3-9EB2D512F8D1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E2DCC-6791-4263-B3F5-0106291B7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76A14-65EB-4476-B598-35EA1A1BFD69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D79CE-6771-41BC-93B1-10AB0CABF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44B13-B901-4252-8397-3E9F38489F9D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57ECB-4FCA-4787-81C3-36464C23B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B035E-C518-4E41-9BF0-DE02AC23848E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47DD9-6DEF-4CEC-B528-E4F65A3ED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D49C4-24A9-4321-9C07-C5DCF55C4B94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ECF13-8825-4C9F-BE3E-85096BE8A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C59A4-37BA-4577-BBDD-45EBF0C2E0B0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05492-3660-44BA-8C7C-B0B461F99AE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2B76572-1658-4306-8667-073DB12DCC7F}" type="datetimeFigureOut">
              <a:rPr lang="en-US"/>
              <a:pPr>
                <a:defRPr/>
              </a:pPr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4ABCD70-C2C0-4CF7-AFDC-49C538C48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95" r:id="rId9"/>
    <p:sldLayoutId id="2147483686" r:id="rId10"/>
    <p:sldLayoutId id="2147483685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/>
        </a:defRPr>
      </a:lvl9pPr>
    </p:titleStyle>
    <p:bodyStyle>
      <a:lvl1pPr marL="349250" indent="-349250" algn="l" rtl="0" fontAlgn="base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+mn-ea"/>
          <a:cs typeface="+mn-cs"/>
        </a:defRPr>
      </a:lvl2pPr>
      <a:lvl3pPr marL="96837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+mn-ea"/>
          <a:cs typeface="+mn-cs"/>
        </a:defRPr>
      </a:lvl3pPr>
      <a:lvl4pPr marL="1263650" indent="-295275" algn="l" rtl="0" fontAlgn="base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546225" indent="-282575" algn="l" rtl="0" fontAlgn="base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47807"/>
            <a:ext cx="8042276" cy="1336956"/>
          </a:xfrm>
        </p:spPr>
        <p:txBody>
          <a:bodyPr rtlCol="0">
            <a:prstTxWarp prst="textTriangl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smtClean="0"/>
              <a:t>The Humanistic Perspective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5400" b="1" i="1" dirty="0" smtClean="0">
                <a:solidFill>
                  <a:schemeClr val="accent6">
                    <a:lumMod val="75000"/>
                  </a:schemeClr>
                </a:solidFill>
              </a:rPr>
              <a:t>How </a:t>
            </a:r>
            <a:r>
              <a:rPr lang="en-US" sz="5400" b="1" i="1" dirty="0" smtClean="0">
                <a:solidFill>
                  <a:srgbClr val="900000"/>
                </a:solidFill>
              </a:rPr>
              <a:t>many selves</a:t>
            </a:r>
            <a:r>
              <a:rPr lang="en-US" sz="5400" dirty="0" smtClean="0">
                <a:solidFill>
                  <a:srgbClr val="900000"/>
                </a:solidFill>
              </a:rPr>
              <a:t>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96888"/>
            <a:ext cx="8042275" cy="13366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/>
              <a:t>The possible selves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smtClean="0"/>
              <a:t>Hazel Markus</a:t>
            </a:r>
          </a:p>
          <a:p>
            <a:pPr lvl="1"/>
            <a:r>
              <a:rPr lang="en-US" smtClean="0"/>
              <a:t>visions of the self you dream of becoming (rich, powerful, etc)</a:t>
            </a:r>
          </a:p>
          <a:p>
            <a:pPr lvl="1"/>
            <a:r>
              <a:rPr lang="en-US" smtClean="0"/>
              <a:t>Visions of the self you fear becoming (unemployed, lonely, etc)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ym typeface="Wingdings" pitchFamily="2" charset="2"/>
              </a:rPr>
              <a:t> Positive visions may lead to positive outcomes</a:t>
            </a:r>
            <a:endParaRPr lang="en-US" smtClean="0"/>
          </a:p>
        </p:txBody>
      </p:sp>
      <p:pic>
        <p:nvPicPr>
          <p:cNvPr id="4" name="Picture 3" descr="gree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267200"/>
            <a:ext cx="2281237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uchpotat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7388" y="4267200"/>
            <a:ext cx="2465387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549275" y="776288"/>
            <a:ext cx="8042275" cy="1336675"/>
          </a:xfrm>
        </p:spPr>
        <p:txBody>
          <a:bodyPr/>
          <a:lstStyle/>
          <a:p>
            <a:r>
              <a:rPr lang="en-US" i="1" smtClean="0"/>
              <a:t>The Self (Humanistic Psychology)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549275" y="2514600"/>
            <a:ext cx="8042275" cy="4343400"/>
          </a:xfrm>
        </p:spPr>
        <p:txBody>
          <a:bodyPr/>
          <a:lstStyle/>
          <a:p>
            <a:r>
              <a:rPr lang="en-US" smtClean="0"/>
              <a:t>The self (organizer of our thoughts, feelings, and actions) is a pivotal center of our personality.</a:t>
            </a:r>
          </a:p>
          <a:p>
            <a:r>
              <a:rPr lang="en-US" smtClean="0"/>
              <a:t>However, are others really noticing and evaluating us?</a:t>
            </a:r>
          </a:p>
          <a:p>
            <a:pPr lvl="1"/>
            <a:r>
              <a:rPr lang="en-US" smtClean="0"/>
              <a:t>“spotlight effect”: the notion that others are concerned with what we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Culture and Self-Esteem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549275" y="1868488"/>
            <a:ext cx="8042275" cy="15525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ym typeface="Wingdings" pitchFamily="2" charset="2"/>
              </a:rPr>
              <a:t> </a:t>
            </a:r>
            <a:r>
              <a:rPr lang="en-US" i="1" smtClean="0"/>
              <a:t>Contrary to common belief, ‘stigmatized’ groups typically do not have lower self-esteem                  </a:t>
            </a:r>
          </a:p>
          <a:p>
            <a:r>
              <a:rPr lang="en-US" smtClean="0"/>
              <a:t>How?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66775" y="3810000"/>
            <a:ext cx="7051675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71550" lvl="1" indent="-514350">
              <a:buFont typeface="News Gothic MT"/>
              <a:buAutoNum type="arabicPeriod"/>
            </a:pPr>
            <a:r>
              <a:rPr lang="en-US" sz="2400">
                <a:latin typeface="News Gothic MT"/>
              </a:rPr>
              <a:t>They value the things at which they excel</a:t>
            </a:r>
          </a:p>
          <a:p>
            <a:pPr marL="971550" lvl="1" indent="-514350">
              <a:buFont typeface="News Gothic MT"/>
              <a:buAutoNum type="arabicPeriod"/>
            </a:pPr>
            <a:r>
              <a:rPr lang="en-US" sz="2400">
                <a:latin typeface="News Gothic MT"/>
              </a:rPr>
              <a:t>They attribute problems to prejudice</a:t>
            </a:r>
          </a:p>
          <a:p>
            <a:pPr marL="971550" lvl="1" indent="-514350">
              <a:buFont typeface="News Gothic MT"/>
              <a:buAutoNum type="arabicPeriod"/>
            </a:pPr>
            <a:r>
              <a:rPr lang="en-US" sz="2400">
                <a:latin typeface="News Gothic MT"/>
              </a:rPr>
              <a:t>Like everyone else, they compare themselves with those in their group</a:t>
            </a:r>
          </a:p>
          <a:p>
            <a:endParaRPr lang="en-US">
              <a:latin typeface="News Gothic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Self-Serving Bias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Self-Serving Bias</a:t>
            </a:r>
            <a:r>
              <a:rPr lang="en-US" smtClean="0"/>
              <a:t>: a readiness to perceive oneself favorably. </a:t>
            </a:r>
          </a:p>
          <a:p>
            <a:pPr lvl="1"/>
            <a:r>
              <a:rPr lang="en-US" smtClean="0"/>
              <a:t>Generally, we accept more responsibility for good deeds and successes than for our failures</a:t>
            </a:r>
          </a:p>
          <a:p>
            <a:pPr lvl="2"/>
            <a:r>
              <a:rPr lang="en-US" smtClean="0"/>
              <a:t>Ex. Sport teams, academics</a:t>
            </a:r>
          </a:p>
          <a:p>
            <a:pPr lvl="1"/>
            <a:r>
              <a:rPr lang="en-US" smtClean="0"/>
              <a:t>We see ourselves as better than the average Joe</a:t>
            </a:r>
          </a:p>
          <a:p>
            <a:pPr lvl="2"/>
            <a:r>
              <a:rPr lang="en-US" smtClean="0"/>
              <a:t>Ex. 90% of business executives rated themselves as more ethical than their counterparts.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Keeping positive perceptions…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live in a place where “all the women are strong, all the men are good-looking, and all the children are above average”</a:t>
            </a:r>
          </a:p>
          <a:p>
            <a:r>
              <a:rPr lang="en-US" smtClean="0"/>
              <a:t>How do we keep this perception?:</a:t>
            </a:r>
          </a:p>
          <a:p>
            <a:pPr lvl="1"/>
            <a:r>
              <a:rPr lang="en-US" smtClean="0"/>
              <a:t>Remember and justify our past actions in self-enhancing ways</a:t>
            </a:r>
          </a:p>
          <a:p>
            <a:pPr lvl="1"/>
            <a:r>
              <a:rPr lang="en-US" smtClean="0"/>
              <a:t>Often seek out favourable, self-enhancing info</a:t>
            </a:r>
          </a:p>
          <a:p>
            <a:pPr lvl="1"/>
            <a:r>
              <a:rPr lang="en-US" smtClean="0"/>
              <a:t>We overestimate how desirably we would act in situations where most people behave less than admirably.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/>
              <a:t>Culture and the Individual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613025"/>
            <a:ext cx="5167313" cy="16573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Our identities are molded in the context of the cultures in which they have developed. 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9699" name="Picture 3" descr="glob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2163" y="2282825"/>
            <a:ext cx="2719387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Individualistic cultures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625"/>
            <a:ext cx="6519863" cy="3957638"/>
          </a:xfrm>
        </p:spPr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person gives priority to his own goals over group goals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defines his identity in terms of his own personal characteristics rather than group characteristics.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 move easier between social groups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traveling = enhancing identity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b="1" smtClean="0"/>
              <a:t>Collectivist cultures: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549275" y="1931988"/>
            <a:ext cx="5948363" cy="4343400"/>
          </a:xfrm>
        </p:spPr>
        <p:txBody>
          <a:bodyPr/>
          <a:lstStyle/>
          <a:p>
            <a:r>
              <a:rPr lang="en-US" smtClean="0"/>
              <a:t>priority given to the goals of one's group </a:t>
            </a:r>
          </a:p>
          <a:p>
            <a:r>
              <a:rPr lang="en-US" smtClean="0"/>
              <a:t>define own identity according to the group</a:t>
            </a:r>
          </a:p>
          <a:p>
            <a:r>
              <a:rPr lang="en-US" smtClean="0"/>
              <a:t>Family name</a:t>
            </a:r>
          </a:p>
          <a:p>
            <a:r>
              <a:rPr lang="en-US" smtClean="0"/>
              <a:t>Traveling = losing identity</a:t>
            </a:r>
          </a:p>
          <a:p>
            <a:r>
              <a:rPr lang="en-US" smtClean="0"/>
              <a:t>Strong, long-lasting bonds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smtClean="0"/>
              <a:t>Evaluating The Humanistic Perspective</a:t>
            </a:r>
            <a:endParaRPr lang="en-US" dirty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“Self-actualization” is vague and lacks objectivity </a:t>
            </a:r>
          </a:p>
          <a:p>
            <a:r>
              <a:rPr lang="en-US" smtClean="0"/>
              <a:t>The emphasis on "self" may promote a lack of concern for others. </a:t>
            </a:r>
          </a:p>
          <a:p>
            <a:r>
              <a:rPr lang="en-US" smtClean="0"/>
              <a:t>Although it is the most optimistic personality perspective, it does not acknowledge human capacity for evil.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The humanistic perspective, however, has strongly influenced our ideas on child rearing, education, management, counseling, etc.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4928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smtClean="0"/>
              <a:t>The Humanistic Perspective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15362" name="Content Placeholder 4"/>
          <p:cNvSpPr>
            <a:spLocks noGrp="1"/>
          </p:cNvSpPr>
          <p:nvPr>
            <p:ph idx="1"/>
          </p:nvPr>
        </p:nvSpPr>
        <p:spPr>
          <a:xfrm>
            <a:off x="457200" y="1792288"/>
            <a:ext cx="8229600" cy="4525962"/>
          </a:xfrm>
        </p:spPr>
        <p:txBody>
          <a:bodyPr/>
          <a:lstStyle/>
          <a:p>
            <a:r>
              <a:rPr lang="en-US" smtClean="0"/>
              <a:t>Disconnected from both Freud, and trait theories.</a:t>
            </a:r>
          </a:p>
          <a:p>
            <a:pPr lvl="1"/>
            <a:r>
              <a:rPr lang="en-US" smtClean="0"/>
              <a:t>Humanistic psychologists are not interested in hidden motives or assessing traits </a:t>
            </a:r>
          </a:p>
          <a:p>
            <a:pPr lvl="1"/>
            <a:r>
              <a:rPr lang="en-US" smtClean="0"/>
              <a:t>instead they focus on nurturing growth and self-fulfillment. </a:t>
            </a:r>
          </a:p>
          <a:p>
            <a:pPr lvl="3"/>
            <a:r>
              <a:rPr lang="en-US" smtClean="0"/>
              <a:t>self determination, self-realization, human potential</a:t>
            </a:r>
          </a:p>
          <a:p>
            <a:pPr lvl="3"/>
            <a:r>
              <a:rPr lang="en-US" smtClean="0"/>
              <a:t>NOT the “sick” people</a:t>
            </a:r>
          </a:p>
          <a:p>
            <a:r>
              <a:rPr lang="en-US" smtClean="0"/>
              <a:t>Maslow (1970) and Rogers (1980)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/>
              <a:t>The Humanistic Perspective (Cont’d)</a:t>
            </a:r>
            <a:endParaRPr lang="en-US" i="1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87325" y="2227263"/>
            <a:ext cx="6481763" cy="4343400"/>
          </a:xfrm>
        </p:spPr>
        <p:txBody>
          <a:bodyPr/>
          <a:lstStyle/>
          <a:p>
            <a:r>
              <a:rPr lang="en-US" b="1" smtClean="0"/>
              <a:t>Abraham Maslow (1908-1970)</a:t>
            </a:r>
            <a:r>
              <a:rPr lang="en-US" smtClean="0"/>
              <a:t> studied self-actualization processes of </a:t>
            </a:r>
            <a:r>
              <a:rPr lang="en-US" i="1" smtClean="0"/>
              <a:t>productive and healthy people</a:t>
            </a:r>
            <a:r>
              <a:rPr lang="en-US" smtClean="0"/>
              <a:t>. </a:t>
            </a:r>
          </a:p>
          <a:p>
            <a:pPr lvl="1"/>
            <a:r>
              <a:rPr lang="en-US" smtClean="0"/>
              <a:t>These people have common characteristics: loving, caring, self-aware, self-accepting, spontaneous, etc.</a:t>
            </a:r>
          </a:p>
          <a:p>
            <a:pPr lvl="1"/>
            <a:endParaRPr lang="en-US" smtClean="0"/>
          </a:p>
          <a:p>
            <a:r>
              <a:rPr lang="en-US" smtClean="0"/>
              <a:t>‘What’s right?’, not ‘what’s wrong?’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16387" name="Picture 3" descr="09maslow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9088" y="2911475"/>
            <a:ext cx="2162175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/>
              <a:t>Abraham Maslow (cont’d)</a:t>
            </a:r>
            <a:endParaRPr lang="en-US" i="1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5" cy="4933950"/>
          </a:xfrm>
        </p:spPr>
        <p:txBody>
          <a:bodyPr/>
          <a:lstStyle/>
          <a:p>
            <a:r>
              <a:rPr lang="en-US" sz="2800" smtClean="0"/>
              <a:t>Motivated by a hierarchy of needs</a:t>
            </a:r>
          </a:p>
          <a:p>
            <a:r>
              <a:rPr lang="en-US" sz="2800" smtClean="0"/>
              <a:t>Basic </a:t>
            </a:r>
            <a:r>
              <a:rPr lang="en-US" sz="2800" b="1" smtClean="0"/>
              <a:t>physical and psychological </a:t>
            </a:r>
            <a:r>
              <a:rPr lang="en-US" sz="2800" smtClean="0"/>
              <a:t>needs</a:t>
            </a:r>
          </a:p>
          <a:p>
            <a:pPr lvl="1"/>
            <a:r>
              <a:rPr lang="en-US" sz="2600" smtClean="0"/>
              <a:t>food, security, love, etc. </a:t>
            </a:r>
          </a:p>
          <a:p>
            <a:r>
              <a:rPr lang="en-US" sz="2800" smtClean="0"/>
              <a:t>When self-esteem is achieved </a:t>
            </a:r>
            <a:r>
              <a:rPr lang="en-US" sz="2800" smtClean="0">
                <a:sym typeface="Wingdings" pitchFamily="2" charset="2"/>
              </a:rPr>
              <a:t></a:t>
            </a:r>
            <a:endParaRPr lang="en-US" sz="2800" smtClean="0"/>
          </a:p>
          <a:p>
            <a:pPr lvl="1"/>
            <a:r>
              <a:rPr lang="en-US" sz="2800" b="1" smtClean="0"/>
              <a:t>Self-actualization</a:t>
            </a:r>
            <a:r>
              <a:rPr lang="en-US" sz="2800" smtClean="0"/>
              <a:t>: the ultimate psychological need</a:t>
            </a:r>
          </a:p>
          <a:p>
            <a:pPr lvl="3"/>
            <a:r>
              <a:rPr lang="en-US" sz="2400" smtClean="0"/>
              <a:t>it is the need to fulfill one's potential (see Maslow's hierarchy of needs in unit 11, lesson 1).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549275" y="776288"/>
            <a:ext cx="8042275" cy="1336675"/>
          </a:xfrm>
        </p:spPr>
        <p:txBody>
          <a:bodyPr/>
          <a:lstStyle/>
          <a:p>
            <a:r>
              <a:rPr lang="en-US" i="1" smtClean="0"/>
              <a:t>The Humanistic Approach (Cont’d)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03188" y="2493963"/>
            <a:ext cx="5929312" cy="3646487"/>
          </a:xfrm>
        </p:spPr>
        <p:txBody>
          <a:bodyPr/>
          <a:lstStyle/>
          <a:p>
            <a:r>
              <a:rPr lang="en-US" b="1" smtClean="0"/>
              <a:t>Carl Rogers (1902-1987)</a:t>
            </a:r>
            <a:r>
              <a:rPr lang="en-US" smtClean="0"/>
              <a:t> emphasized people's potential for growth and fulfillment.</a:t>
            </a:r>
          </a:p>
          <a:p>
            <a:r>
              <a:rPr lang="en-US" b="1" smtClean="0"/>
              <a:t>Person-centered Perspective</a:t>
            </a:r>
          </a:p>
          <a:p>
            <a:pPr lvl="1"/>
            <a:r>
              <a:rPr lang="en-US" smtClean="0"/>
              <a:t>Like Maslow, we are basically good, and have self-actualizating tendencies.</a:t>
            </a:r>
          </a:p>
          <a:p>
            <a:endParaRPr lang="en-US" smtClean="0"/>
          </a:p>
        </p:txBody>
      </p:sp>
      <p:pic>
        <p:nvPicPr>
          <p:cNvPr id="18435" name="Picture 3" descr="rodge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2500" y="2582863"/>
            <a:ext cx="2559050" cy="336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Carl Rogers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process involving this person-centered perspective required three conditions:  </a:t>
            </a:r>
          </a:p>
          <a:p>
            <a:pPr marL="514350" indent="-51435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Genuineness </a:t>
            </a:r>
          </a:p>
          <a:p>
            <a:pPr marL="914400" lvl="1" indent="-51435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being open (and transparent)</a:t>
            </a:r>
          </a:p>
          <a:p>
            <a:pPr marL="514350" indent="-51435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Acceptance </a:t>
            </a:r>
          </a:p>
          <a:p>
            <a:pPr marL="914400" lvl="1" indent="-51435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*unconditional positive regard</a:t>
            </a:r>
          </a:p>
          <a:p>
            <a:pPr marL="514350" indent="-51435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Empathy	</a:t>
            </a:r>
          </a:p>
          <a:p>
            <a:pPr marL="914400" lvl="1" indent="-51435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Sharing and mirroring our feelings, and reflecting our meanings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549275" y="423863"/>
            <a:ext cx="8042275" cy="1336675"/>
          </a:xfrm>
        </p:spPr>
        <p:txBody>
          <a:bodyPr/>
          <a:lstStyle/>
          <a:p>
            <a:r>
              <a:rPr lang="en-US" b="1" i="1" smtClean="0"/>
              <a:t>Unconditional Positive Regard</a:t>
            </a:r>
            <a:r>
              <a:rPr lang="en-US" i="1" smtClean="0"/>
              <a:t>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549275" y="2135188"/>
            <a:ext cx="8042275" cy="4343400"/>
          </a:xfrm>
        </p:spPr>
        <p:txBody>
          <a:bodyPr/>
          <a:lstStyle/>
          <a:p>
            <a:r>
              <a:rPr lang="en-US" smtClean="0"/>
              <a:t>refers to having an attitude of total acceptance toward another person. </a:t>
            </a:r>
          </a:p>
          <a:p>
            <a:pPr lvl="1"/>
            <a:r>
              <a:rPr lang="en-US" smtClean="0"/>
              <a:t>Being </a:t>
            </a:r>
            <a:r>
              <a:rPr lang="en-US" i="1" smtClean="0"/>
              <a:t>empathetic</a:t>
            </a:r>
            <a:r>
              <a:rPr lang="en-US" smtClean="0"/>
              <a:t> requires one to listen carefully and reflectively to another person and to be nonjudgmental.</a:t>
            </a:r>
          </a:p>
        </p:txBody>
      </p:sp>
      <p:pic>
        <p:nvPicPr>
          <p:cNvPr id="20483" name="Picture 3" descr="arms_sprea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1425" y="3902075"/>
            <a:ext cx="5080000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Maslow meets Rogers…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12738" y="1600200"/>
            <a:ext cx="8596312" cy="4951413"/>
          </a:xfrm>
        </p:spPr>
        <p:txBody>
          <a:bodyPr/>
          <a:lstStyle/>
          <a:p>
            <a:r>
              <a:rPr lang="en-US" u="sng" smtClean="0"/>
              <a:t>Both agree that</a:t>
            </a:r>
            <a:r>
              <a:rPr lang="en-US" smtClean="0"/>
              <a:t>:</a:t>
            </a:r>
          </a:p>
          <a:p>
            <a:pPr lvl="1"/>
            <a:r>
              <a:rPr lang="en-US" sz="2400" smtClean="0"/>
              <a:t>a person's beliefs about themselves or their </a:t>
            </a:r>
            <a:r>
              <a:rPr lang="en-US" sz="2400" b="1" smtClean="0"/>
              <a:t>self-concept</a:t>
            </a:r>
            <a:r>
              <a:rPr lang="en-US" sz="2400" smtClean="0"/>
              <a:t> is central to one's personality.</a:t>
            </a:r>
          </a:p>
          <a:p>
            <a:pPr lvl="1"/>
            <a:r>
              <a:rPr lang="en-US" sz="2400" b="1" smtClean="0"/>
              <a:t>Assessment techniques</a:t>
            </a:r>
            <a:r>
              <a:rPr lang="en-US" sz="2400" smtClean="0"/>
              <a:t> include </a:t>
            </a:r>
            <a:r>
              <a:rPr lang="en-US" sz="2400" i="1" smtClean="0"/>
              <a:t>questionnaires</a:t>
            </a:r>
            <a:r>
              <a:rPr lang="en-US" sz="2400" smtClean="0"/>
              <a:t> regarding one's self-concept. </a:t>
            </a:r>
          </a:p>
          <a:p>
            <a:pPr lvl="1"/>
            <a:r>
              <a:rPr lang="en-US" sz="2400" smtClean="0"/>
              <a:t>Research shows that people with </a:t>
            </a:r>
            <a:r>
              <a:rPr lang="en-US" sz="2400" b="1" smtClean="0"/>
              <a:t>high self-esteem</a:t>
            </a:r>
            <a:r>
              <a:rPr lang="en-US" sz="2400" smtClean="0"/>
              <a:t> (high self-worth) are more likely to be healthier, happier and more accepting of others compared with those having low self-esteem.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The Self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5" cy="4675188"/>
          </a:xfrm>
        </p:spPr>
        <p:txBody>
          <a:bodyPr/>
          <a:lstStyle/>
          <a:p>
            <a:r>
              <a:rPr lang="en-US" smtClean="0"/>
              <a:t>A central feature to our personality is our self-concept</a:t>
            </a:r>
          </a:p>
          <a:p>
            <a:pPr lvl="1"/>
            <a:r>
              <a:rPr lang="en-US" sz="2400" b="1" i="1" u="sng" smtClean="0"/>
              <a:t>Self-concept</a:t>
            </a:r>
            <a:r>
              <a:rPr lang="en-US" sz="2400" smtClean="0"/>
              <a:t>: all our thoughts and feelings about ourselves, in answer to the question “Who am I?”</a:t>
            </a:r>
          </a:p>
          <a:p>
            <a:pPr lvl="2"/>
            <a:r>
              <a:rPr lang="en-US" sz="2400" smtClean="0"/>
              <a:t>Positive vs. negative self-concept</a:t>
            </a:r>
          </a:p>
          <a:p>
            <a:pPr lvl="2"/>
            <a:r>
              <a:rPr lang="en-US" sz="2400" smtClean="0"/>
              <a:t>Real vs. ideal</a:t>
            </a:r>
          </a:p>
          <a:p>
            <a:r>
              <a:rPr lang="en-US" smtClean="0"/>
              <a:t>Self-esteem: one’s feelings of high of low self-worth</a:t>
            </a:r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494</TotalTime>
  <Words>664</Words>
  <Application>Microsoft Macintosh PowerPoint</Application>
  <PresentationFormat>On-screen Show (4:3)</PresentationFormat>
  <Paragraphs>94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News Gothic MT</vt:lpstr>
      <vt:lpstr>Arial</vt:lpstr>
      <vt:lpstr>Wingdings 2</vt:lpstr>
      <vt:lpstr>Calibri</vt:lpstr>
      <vt:lpstr>Wingdings</vt:lpstr>
      <vt:lpstr>Breeze</vt:lpstr>
      <vt:lpstr>Breeze</vt:lpstr>
      <vt:lpstr>Breeze</vt:lpstr>
      <vt:lpstr>Slide 1</vt:lpstr>
      <vt:lpstr>The Humanistic Perspective </vt:lpstr>
      <vt:lpstr>The Humanistic Perspective (Cont’d)</vt:lpstr>
      <vt:lpstr>Abraham Maslow (cont’d)</vt:lpstr>
      <vt:lpstr>The Humanistic Approach (Cont’d)</vt:lpstr>
      <vt:lpstr>Carl Rogers (cont’d)</vt:lpstr>
      <vt:lpstr>Unconditional Positive Regard </vt:lpstr>
      <vt:lpstr>Maslow meets Rogers…</vt:lpstr>
      <vt:lpstr>The Self</vt:lpstr>
      <vt:lpstr>Slide 10</vt:lpstr>
      <vt:lpstr>The possible selves </vt:lpstr>
      <vt:lpstr>The Self (Humanistic Psychology)</vt:lpstr>
      <vt:lpstr>Culture and Self-Esteem</vt:lpstr>
      <vt:lpstr>Self-Serving Bias</vt:lpstr>
      <vt:lpstr>Keeping positive perceptions…</vt:lpstr>
      <vt:lpstr>Culture and the Individual</vt:lpstr>
      <vt:lpstr>Individualistic cultures</vt:lpstr>
      <vt:lpstr>Collectivist cultures:</vt:lpstr>
      <vt:lpstr>Evaluating The Humanistic Perspective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Humanistic Perspective </dc:title>
  <dc:creator>Scott Reid</dc:creator>
  <cp:lastModifiedBy>kanthony</cp:lastModifiedBy>
  <cp:revision>28</cp:revision>
  <dcterms:created xsi:type="dcterms:W3CDTF">2010-03-12T01:45:30Z</dcterms:created>
  <dcterms:modified xsi:type="dcterms:W3CDTF">2012-03-15T17:42:10Z</dcterms:modified>
</cp:coreProperties>
</file>