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9" r:id="rId1"/>
  </p:sldMasterIdLst>
  <p:notesMasterIdLst>
    <p:notesMasterId r:id="rId17"/>
  </p:notesMasterIdLst>
  <p:sldIdLst>
    <p:sldId id="256" r:id="rId2"/>
    <p:sldId id="257" r:id="rId3"/>
    <p:sldId id="268" r:id="rId4"/>
    <p:sldId id="258" r:id="rId5"/>
    <p:sldId id="267" r:id="rId6"/>
    <p:sldId id="259" r:id="rId7"/>
    <p:sldId id="269" r:id="rId8"/>
    <p:sldId id="270" r:id="rId9"/>
    <p:sldId id="271" r:id="rId10"/>
    <p:sldId id="265" r:id="rId11"/>
    <p:sldId id="272" r:id="rId12"/>
    <p:sldId id="260" r:id="rId13"/>
    <p:sldId id="261" r:id="rId14"/>
    <p:sldId id="263" r:id="rId15"/>
    <p:sldId id="264" r:id="rId1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-5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B45661C-926C-425F-B2DC-73E226CA785A}" type="datetimeFigureOut">
              <a:rPr lang="en-US"/>
              <a:pPr>
                <a:defRPr/>
              </a:pPr>
              <a:t>3/15/2012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D71B83A-D65A-47AF-845E-0422D45EE3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b="1" smtClean="0"/>
              <a:t>empirically</a:t>
            </a: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171441-288A-4D05-8CD1-06432758A37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1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8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39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40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41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55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64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65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66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5B778-73D7-4E14-9138-7BE7F0A7CBAA}" type="datetimeFigureOut">
              <a:rPr lang="en-US"/>
              <a:pPr>
                <a:defRPr/>
              </a:pPr>
              <a:t>3/15/2012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4C561-58EC-4A5A-AC2E-D5572205C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E5762-2448-46A3-BC86-687459A825A1}" type="datetimeFigureOut">
              <a:rPr lang="en-US"/>
              <a:pPr>
                <a:defRPr/>
              </a:pPr>
              <a:t>3/15/2012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5FE96-3077-4B5B-8362-2E75C188B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400DA-4B6D-41AE-B7E7-B40AC3371DE5}" type="datetimeFigureOut">
              <a:rPr lang="en-US"/>
              <a:pPr>
                <a:defRPr/>
              </a:pPr>
              <a:t>3/15/2012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5D032-3226-4D07-B9F3-9BBCC9AB6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29FD7-9495-4CF4-B70D-63EBA21D87F6}" type="datetimeFigureOut">
              <a:rPr lang="en-US"/>
              <a:pPr>
                <a:defRPr/>
              </a:pPr>
              <a:t>3/15/2012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720A2-1690-49FD-B729-3D3C02CC6E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1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12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Freeform 24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7" name="Freeform 25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Rectangle 6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7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8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Rectangle 9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10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11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E5783-593D-4791-B2AF-9ACDEE4B5792}" type="datetimeFigureOut">
              <a:rPr lang="en-US"/>
              <a:pPr>
                <a:defRPr/>
              </a:pPr>
              <a:t>3/15/2012</a:t>
            </a:fld>
            <a:endParaRPr 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0679D-8D62-44FD-A32A-C42959D7C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FC968-E74F-4D36-9407-29750B601860}" type="datetimeFigureOut">
              <a:rPr lang="en-US"/>
              <a:pPr>
                <a:defRPr/>
              </a:pPr>
              <a:t>3/15/2012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07860-7C58-4D41-9C2F-ACE83FD5B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4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5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16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17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8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9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20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21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28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29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47A61-EE16-4A84-A171-C26E149DF539}" type="datetimeFigureOut">
              <a:rPr lang="en-US"/>
              <a:pPr>
                <a:defRPr/>
              </a:pPr>
              <a:t>3/15/2012</a:t>
            </a:fld>
            <a:endParaRPr lang="en-US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8F79B-21B3-4090-A049-9D9CB6B50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A7509-0509-4115-B982-ED8FE01BE941}" type="datetimeFigureOut">
              <a:rPr lang="en-US"/>
              <a:pPr>
                <a:defRPr/>
              </a:pPr>
              <a:t>3/15/2012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3E19A-9034-4761-B11F-9357A7EB7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C1007-2F6D-421E-A1C3-6D5EC8F3AB72}" type="datetimeFigureOut">
              <a:rPr lang="en-US"/>
              <a:pPr>
                <a:defRPr/>
              </a:pPr>
              <a:t>3/15/2012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089E0-8A2D-47DE-87F0-842577122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1C353-22DF-4D3C-ADC6-CE2C98BF67A4}" type="datetimeFigureOut">
              <a:rPr lang="en-US"/>
              <a:pPr>
                <a:defRPr/>
              </a:pPr>
              <a:t>3/15/2012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5345E-10A3-4231-978C-18A339F336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8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14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5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6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3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0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1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2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7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8"/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9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0"/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CA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74612-FDFC-490D-82B6-FA4B1A332B34}" type="datetimeFigureOut">
              <a:rPr lang="en-US"/>
              <a:pPr>
                <a:defRPr/>
              </a:pPr>
              <a:t>3/15/2012</a:t>
            </a:fld>
            <a:endParaRPr lang="en-US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5FC73-3694-4E9C-BACE-6AE9F8FF19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E1F924A9-A13B-43B7-83EF-EFACA05ADFA2}" type="datetimeFigureOut">
              <a:rPr lang="en-US"/>
              <a:pPr>
                <a:defRPr/>
              </a:pPr>
              <a:t>3/15/2012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FFFCC43-4CCD-4E70-A641-01520090D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1" r:id="rId1"/>
    <p:sldLayoutId id="2147483770" r:id="rId2"/>
    <p:sldLayoutId id="2147483772" r:id="rId3"/>
    <p:sldLayoutId id="2147483773" r:id="rId4"/>
    <p:sldLayoutId id="2147483774" r:id="rId5"/>
    <p:sldLayoutId id="2147483769" r:id="rId6"/>
    <p:sldLayoutId id="2147483775" r:id="rId7"/>
    <p:sldLayoutId id="2147483768" r:id="rId8"/>
    <p:sldLayoutId id="2147483776" r:id="rId9"/>
    <p:sldLayoutId id="2147483767" r:id="rId10"/>
    <p:sldLayoutId id="214748376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ichotomy" TargetMode="External"/><Relationship Id="rId2" Type="http://schemas.openxmlformats.org/officeDocument/2006/relationships/hyperlink" Target="http://www.personalitypathways.com/type_inventory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utofservice.com/bigfive/results/?oR=0.825&amp;cR=0.583&amp;eR=0.812&amp;aR=0.639&amp;nR=0.344&amp;y=1980&amp;g=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astrocenter.astrology.msn.com/msn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innesota_Multiphasic_Personality_Inventor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68296"/>
            <a:ext cx="7772400" cy="197510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Trait perspective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688975" y="4684713"/>
            <a:ext cx="8004175" cy="1508125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69963"/>
            <a:ext cx="77724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Myers-Briggs Type Indicator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914400" y="2286000"/>
            <a:ext cx="7772400" cy="4572000"/>
          </a:xfrm>
        </p:spPr>
        <p:txBody>
          <a:bodyPr/>
          <a:lstStyle/>
          <a:p>
            <a:r>
              <a:rPr lang="en-US" smtClean="0"/>
              <a:t>Isabel Briggs Myers, and Kathleen Briggs</a:t>
            </a:r>
          </a:p>
          <a:p>
            <a:r>
              <a:rPr lang="en-US" smtClean="0"/>
              <a:t>Divides people into ‘types’</a:t>
            </a:r>
          </a:p>
          <a:p>
            <a:pPr lvl="1"/>
            <a:r>
              <a:rPr lang="en-US" smtClean="0"/>
              <a:t>Gives the test-taker a choice: ‘Do you usually value sentiment more than logic?’</a:t>
            </a:r>
          </a:p>
          <a:p>
            <a:pPr lvl="1"/>
            <a:r>
              <a:rPr lang="en-US" smtClean="0"/>
              <a:t>Categorizes you into ‘types’ based on a variety of answers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  <a:hlinkClick r:id="rId2"/>
              </a:rPr>
              <a:t>Myers-Briggs 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(cont’d)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Dichotomies</a:t>
            </a:r>
            <a:endParaRPr lang="en-US" smtClean="0"/>
          </a:p>
          <a:p>
            <a:r>
              <a:rPr lang="en-US" smtClean="0"/>
              <a:t>psychological differences into four opposite pairs, or </a:t>
            </a:r>
            <a:r>
              <a:rPr lang="en-US" i="1" smtClean="0">
                <a:solidFill>
                  <a:srgbClr val="FFFFFF"/>
                </a:solidFill>
                <a:hlinkClick r:id="rId3" tooltip="Dichotomy"/>
              </a:rPr>
              <a:t>dichotomies</a:t>
            </a:r>
            <a:endParaRPr lang="en-US" i="1" smtClean="0">
              <a:solidFill>
                <a:srgbClr val="FFFFFF"/>
              </a:solidFill>
            </a:endParaRPr>
          </a:p>
          <a:p>
            <a:pPr lvl="1"/>
            <a:r>
              <a:rPr lang="en-US" smtClean="0"/>
              <a:t>16 possible psychological types</a:t>
            </a:r>
          </a:p>
          <a:p>
            <a:pPr lvl="1"/>
            <a:endParaRPr lang="en-US" smtClean="0"/>
          </a:p>
        </p:txBody>
      </p:sp>
      <p:sp>
        <p:nvSpPr>
          <p:cNvPr id="4" name="TextBox 3"/>
          <p:cNvSpPr txBox="1"/>
          <p:nvPr/>
        </p:nvSpPr>
        <p:spPr>
          <a:xfrm>
            <a:off x="1808163" y="4138613"/>
            <a:ext cx="5483225" cy="2278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</a:rPr>
              <a:t>Extraversion </a:t>
            </a:r>
            <a:r>
              <a:rPr lang="en-US" sz="2400" dirty="0" err="1">
                <a:solidFill>
                  <a:schemeClr val="accent3"/>
                </a:solidFill>
                <a:latin typeface="+mn-lt"/>
                <a:sym typeface="Wingdings"/>
              </a:rPr>
              <a:t></a:t>
            </a:r>
            <a:r>
              <a:rPr lang="en-US" sz="2400" dirty="0">
                <a:latin typeface="+mn-lt"/>
                <a:sym typeface="Wingdings"/>
              </a:rPr>
              <a:t> Introversion</a:t>
            </a:r>
            <a:endParaRPr lang="en-US" sz="2400" dirty="0">
              <a:latin typeface="+mn-lt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</a:rPr>
              <a:t>Sensing </a:t>
            </a:r>
            <a:r>
              <a:rPr lang="en-US" sz="2400" dirty="0" err="1">
                <a:solidFill>
                  <a:srgbClr val="FEB80A"/>
                </a:solidFill>
                <a:latin typeface="+mn-lt"/>
                <a:sym typeface="Wingdings"/>
              </a:rPr>
              <a:t></a:t>
            </a:r>
            <a:r>
              <a:rPr lang="en-US" sz="2400" dirty="0">
                <a:latin typeface="+mn-lt"/>
                <a:sym typeface="Wingdings"/>
              </a:rPr>
              <a:t> Intuition</a:t>
            </a:r>
            <a:endParaRPr lang="en-US" sz="2400" dirty="0">
              <a:latin typeface="+mn-lt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</a:rPr>
              <a:t>Thinking </a:t>
            </a:r>
            <a:r>
              <a:rPr lang="en-US" sz="2400" dirty="0" err="1">
                <a:solidFill>
                  <a:srgbClr val="FEB80A"/>
                </a:solidFill>
                <a:latin typeface="+mn-lt"/>
                <a:sym typeface="Wingdings"/>
              </a:rPr>
              <a:t></a:t>
            </a:r>
            <a:r>
              <a:rPr lang="en-US" sz="2400" dirty="0">
                <a:latin typeface="+mn-lt"/>
                <a:sym typeface="Wingdings"/>
              </a:rPr>
              <a:t> Feeling</a:t>
            </a:r>
            <a:r>
              <a:rPr lang="en-US" sz="2400" dirty="0">
                <a:latin typeface="+mn-lt"/>
              </a:rPr>
              <a:t> 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</a:rPr>
              <a:t>Judgment </a:t>
            </a:r>
            <a:r>
              <a:rPr lang="en-US" sz="2400" dirty="0" err="1">
                <a:solidFill>
                  <a:srgbClr val="FEB80A"/>
                </a:solidFill>
                <a:latin typeface="+mn-lt"/>
                <a:sym typeface="Wingdings"/>
              </a:rPr>
              <a:t></a:t>
            </a:r>
            <a:r>
              <a:rPr lang="en-US" sz="2400" dirty="0">
                <a:latin typeface="+mn-lt"/>
                <a:sym typeface="Wingdings"/>
              </a:rPr>
              <a:t> Perception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More Trait Theories…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u="sng" dirty="0" smtClean="0">
                <a:solidFill>
                  <a:srgbClr val="FEB80A"/>
                </a:solidFill>
              </a:rPr>
              <a:t>Hans </a:t>
            </a:r>
            <a:r>
              <a:rPr lang="en-US" u="sng" dirty="0" err="1" smtClean="0">
                <a:solidFill>
                  <a:srgbClr val="FEB80A"/>
                </a:solidFill>
              </a:rPr>
              <a:t>Eysenck</a:t>
            </a:r>
            <a:r>
              <a:rPr lang="en-US" u="sng" dirty="0" smtClean="0">
                <a:solidFill>
                  <a:srgbClr val="FEB80A"/>
                </a:solidFill>
              </a:rPr>
              <a:t> and Sybil </a:t>
            </a:r>
            <a:r>
              <a:rPr lang="en-US" u="sng" dirty="0" err="1" smtClean="0">
                <a:solidFill>
                  <a:srgbClr val="FEB80A"/>
                </a:solidFill>
              </a:rPr>
              <a:t>Eysenck</a:t>
            </a:r>
            <a:endParaRPr lang="en-US" u="sng" dirty="0" smtClean="0">
              <a:solidFill>
                <a:srgbClr val="FEB80A"/>
              </a:solidFill>
            </a:endParaRP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Normal individual variations to 2-3 genetically influenced dimensions (pg. 519 chart)</a:t>
            </a:r>
            <a:endParaRPr lang="en-US" b="1" dirty="0" smtClean="0"/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b="1" dirty="0" smtClean="0"/>
              <a:t>factor analysis</a:t>
            </a:r>
            <a:r>
              <a:rPr lang="en-US" dirty="0" smtClean="0"/>
              <a:t>: statistically identify clusters of behaviors to identify a particular trait. </a:t>
            </a:r>
          </a:p>
          <a:p>
            <a:pPr marL="996696" lvl="2" fontAlgn="auto">
              <a:spcAft>
                <a:spcPts val="0"/>
              </a:spcAft>
              <a:buFont typeface="Wingdings 2"/>
              <a:buChar char=""/>
              <a:defRPr/>
            </a:pPr>
            <a:r>
              <a:rPr lang="en-US" dirty="0" smtClean="0"/>
              <a:t>Ex. behaviors such as avoiding crowds, preference for solitary activities, difficulty in showing affection, and dreading social events taken together may indicate an introverted personality. 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2</a:t>
            </a:r>
            <a:r>
              <a:rPr lang="en-US" dirty="0" smtClean="0"/>
              <a:t> main personality factors: 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b="1" dirty="0" smtClean="0"/>
              <a:t>extraversion-introversion</a:t>
            </a:r>
            <a:endParaRPr lang="en-US" dirty="0"/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b="1" dirty="0" smtClean="0"/>
              <a:t>stability-instability</a:t>
            </a:r>
            <a:r>
              <a:rPr lang="en-US" dirty="0" smtClean="0"/>
              <a:t> 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err="1" smtClean="0">
                <a:sym typeface="Wingdings"/>
              </a:rPr>
              <a:t></a:t>
            </a:r>
            <a:r>
              <a:rPr lang="en-US" dirty="0" smtClean="0"/>
              <a:t> varying the combination of these traits produce more specific traits.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The 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  <a:hlinkClick r:id="rId2"/>
              </a:rPr>
              <a:t>“Big Five” 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(pg. 519)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Neuroticism (Emotional Stability)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Extraversion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Openness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Agreeableness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Conscientiousness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For instance, one would be considered an extravert if they were affectionate (vs. reserved), talkative (vs. quiet), active (vs. passive) and passionate (vs. unfeeling).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73838" y="2324100"/>
            <a:ext cx="1882775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>
                <a:solidFill>
                  <a:schemeClr val="accent3"/>
                </a:solidFill>
                <a:latin typeface="+mn-lt"/>
              </a:rPr>
              <a:t>*OCEAN</a:t>
            </a:r>
            <a:endParaRPr lang="en-US" sz="3200" b="1" i="1" dirty="0">
              <a:solidFill>
                <a:schemeClr val="accent3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200000"/>
                  </a:schemeClr>
                </a:solidFill>
              </a:rPr>
              <a:t>Barnum effect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Linked to Astrology</a:t>
            </a:r>
          </a:p>
          <a:p>
            <a:r>
              <a:rPr lang="en-US" smtClean="0"/>
              <a:t>Statements that are commonly true for everyone and making them sound specifically descriptive</a:t>
            </a:r>
          </a:p>
          <a:p>
            <a:pPr lvl="1"/>
            <a:r>
              <a:rPr lang="en-US" smtClean="0"/>
              <a:t>Ex.</a:t>
            </a:r>
            <a:r>
              <a:rPr lang="en-US" smtClean="0">
                <a:hlinkClick r:id="rId2"/>
              </a:rPr>
              <a:t> Horoscopes </a:t>
            </a:r>
            <a:r>
              <a:rPr lang="en-US" smtClean="0">
                <a:sym typeface="Wingdings" pitchFamily="2" charset="2"/>
              </a:rPr>
              <a:t></a:t>
            </a:r>
            <a:r>
              <a:rPr lang="en-US" smtClean="0"/>
              <a:t> "you are worried about something more than you let on". </a:t>
            </a:r>
          </a:p>
          <a:p>
            <a:pPr lvl="2"/>
            <a:r>
              <a:rPr lang="en-US" smtClean="0"/>
              <a:t>Acceptance of such statements as personally accurate is called the </a:t>
            </a:r>
            <a:r>
              <a:rPr lang="en-US" b="1" smtClean="0"/>
              <a:t>Barnum effect.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i="1" dirty="0" smtClean="0">
                <a:solidFill>
                  <a:schemeClr val="tx2">
                    <a:satMod val="200000"/>
                  </a:schemeClr>
                </a:solidFill>
              </a:rPr>
              <a:t>Evaluating the Trait Perspective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0"/>
            <a:ext cx="7772400" cy="4572000"/>
          </a:xfrm>
        </p:spPr>
        <p:txBody>
          <a:bodyPr/>
          <a:lstStyle/>
          <a:p>
            <a:r>
              <a:rPr lang="en-US" smtClean="0"/>
              <a:t>People can fake desirable responses on self-report measures of personality. </a:t>
            </a:r>
          </a:p>
          <a:p>
            <a:r>
              <a:rPr lang="en-US" smtClean="0"/>
              <a:t>However, averaging behavior across several situations seems to indicate that </a:t>
            </a:r>
            <a:r>
              <a:rPr lang="en-US" u="sng" smtClean="0"/>
              <a:t>people do have distinct personality traits</a:t>
            </a:r>
            <a:r>
              <a:rPr lang="en-US" smtClean="0"/>
              <a:t>.</a:t>
            </a:r>
          </a:p>
          <a:p>
            <a:r>
              <a:rPr lang="en-US" smtClean="0"/>
              <a:t>Genetic studies have supported that many traits are biologically rooted.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200000"/>
                  </a:schemeClr>
                </a:solidFill>
              </a:rPr>
              <a:t>The Trait Perspective</a:t>
            </a:r>
            <a:br>
              <a:rPr lang="en-US" b="1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760663"/>
            <a:ext cx="7772400" cy="4572000"/>
          </a:xfrm>
        </p:spPr>
        <p:txBody>
          <a:bodyPr>
            <a:normAutofit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sz="3200" u="sng" dirty="0" smtClean="0">
                <a:solidFill>
                  <a:schemeClr val="accent3"/>
                </a:solidFill>
              </a:rPr>
              <a:t>Trait</a:t>
            </a:r>
            <a:r>
              <a:rPr lang="en-US" sz="3200" dirty="0" smtClean="0"/>
              <a:t>: a distinguishing quality, characteristic, or pattern of behavior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36600"/>
            <a:ext cx="77724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Gordon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Allport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463" y="2022475"/>
            <a:ext cx="7772400" cy="4572000"/>
          </a:xfrm>
        </p:spPr>
        <p:txBody>
          <a:bodyPr>
            <a:normAutofit/>
          </a:bodyPr>
          <a:lstStyle/>
          <a:p>
            <a:pPr marL="582930" indent="-51435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u="sng" dirty="0" smtClean="0">
                <a:solidFill>
                  <a:srgbClr val="FEB80A"/>
                </a:solidFill>
              </a:rPr>
              <a:t>Gordon </a:t>
            </a:r>
            <a:r>
              <a:rPr lang="en-US" u="sng" dirty="0" err="1" smtClean="0">
                <a:solidFill>
                  <a:srgbClr val="FEB80A"/>
                </a:solidFill>
              </a:rPr>
              <a:t>Allport</a:t>
            </a:r>
            <a:r>
              <a:rPr lang="en-US" u="sng" dirty="0" smtClean="0">
                <a:solidFill>
                  <a:srgbClr val="FEB80A"/>
                </a:solidFill>
              </a:rPr>
              <a:t> </a:t>
            </a:r>
          </a:p>
          <a:p>
            <a:pPr marL="582930" indent="-514350" fontAlgn="auto">
              <a:spcAft>
                <a:spcPts val="0"/>
              </a:spcAft>
              <a:buFont typeface="Wingdings"/>
              <a:buChar char=""/>
              <a:defRPr/>
            </a:pPr>
            <a:endParaRPr lang="en-US" dirty="0" smtClean="0"/>
          </a:p>
          <a:p>
            <a:pPr marL="969264" lvl="1" indent="-514350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explained personality in terms of a person's pattern of behaviors, or </a:t>
            </a:r>
            <a:r>
              <a:rPr lang="en-US" b="1" i="1" dirty="0" smtClean="0"/>
              <a:t>traits</a:t>
            </a:r>
            <a:r>
              <a:rPr lang="en-US" dirty="0" smtClean="0"/>
              <a:t>. </a:t>
            </a:r>
          </a:p>
          <a:p>
            <a:pPr marL="969264" lvl="1" indent="-514350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i="1" dirty="0" smtClean="0"/>
              <a:t>conscious</a:t>
            </a:r>
            <a:r>
              <a:rPr lang="en-US" dirty="0" smtClean="0"/>
              <a:t> motives (unlike Freud)</a:t>
            </a:r>
          </a:p>
          <a:p>
            <a:pPr marL="969264" lvl="1" indent="-514350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not reasons for behaviors, but</a:t>
            </a:r>
          </a:p>
          <a:p>
            <a:pPr marL="969264" lvl="1" indent="-51435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 describing individual traits. 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en-US" dirty="0"/>
          </a:p>
        </p:txBody>
      </p:sp>
      <p:pic>
        <p:nvPicPr>
          <p:cNvPr id="16387" name="Picture 3" descr="11allport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8963" y="3883025"/>
            <a:ext cx="1747837" cy="239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The </a:t>
            </a:r>
            <a:r>
              <a:rPr lang="en-US" b="1" dirty="0" smtClean="0">
                <a:solidFill>
                  <a:schemeClr val="tx2">
                    <a:satMod val="200000"/>
                  </a:schemeClr>
                </a:solidFill>
              </a:rPr>
              <a:t>Assessment of Personality Traits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1943100"/>
            <a:ext cx="8229600" cy="4525963"/>
          </a:xfrm>
        </p:spPr>
        <p:txBody>
          <a:bodyPr/>
          <a:lstStyle/>
          <a:p>
            <a:r>
              <a:rPr lang="en-US" b="1" smtClean="0"/>
              <a:t>Personality Inventories</a:t>
            </a:r>
          </a:p>
          <a:p>
            <a:pPr lvl="1"/>
            <a:r>
              <a:rPr lang="en-US" b="1" smtClean="0"/>
              <a:t>profiles a person’s behavioral patterns</a:t>
            </a:r>
          </a:p>
          <a:p>
            <a:pPr lvl="1"/>
            <a:r>
              <a:rPr lang="en-US" b="1" smtClean="0"/>
              <a:t>Can assess several personality traits at once</a:t>
            </a:r>
            <a:endParaRPr lang="en-US" smtClean="0"/>
          </a:p>
          <a:p>
            <a:pPr lvl="1"/>
            <a:r>
              <a:rPr lang="en-US" smtClean="0"/>
              <a:t>Questionnaires (often with true-false or agree-disagree items) </a:t>
            </a:r>
          </a:p>
          <a:p>
            <a:pPr lvl="2"/>
            <a:r>
              <a:rPr lang="en-US" smtClean="0"/>
              <a:t>gauge a wide range of feelings and behaviors.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200000"/>
                  </a:schemeClr>
                </a:solidFill>
                <a:hlinkClick r:id="rId3"/>
              </a:rPr>
              <a:t>Minnesota </a:t>
            </a:r>
            <a:r>
              <a:rPr lang="en-US" b="1" dirty="0" err="1" smtClean="0">
                <a:solidFill>
                  <a:schemeClr val="tx2">
                    <a:satMod val="200000"/>
                  </a:schemeClr>
                </a:solidFill>
                <a:hlinkClick r:id="rId3"/>
              </a:rPr>
              <a:t>Multiphasic</a:t>
            </a:r>
            <a:r>
              <a:rPr lang="en-US" b="1" dirty="0" smtClean="0">
                <a:solidFill>
                  <a:schemeClr val="tx2">
                    <a:satMod val="200000"/>
                  </a:schemeClr>
                </a:solidFill>
                <a:hlinkClick r:id="rId3"/>
              </a:rPr>
              <a:t> Personality Inventory </a:t>
            </a:r>
            <a:r>
              <a:rPr lang="en-US" b="1" dirty="0" smtClean="0">
                <a:solidFill>
                  <a:schemeClr val="tx2">
                    <a:satMod val="200000"/>
                  </a:schemeClr>
                </a:solidFill>
              </a:rPr>
              <a:t>(MMPI)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914400" y="2286000"/>
            <a:ext cx="7772400" cy="4572000"/>
          </a:xfrm>
        </p:spPr>
        <p:txBody>
          <a:bodyPr/>
          <a:lstStyle/>
          <a:p>
            <a:r>
              <a:rPr lang="en-US" smtClean="0"/>
              <a:t>The most widely used personality inventory</a:t>
            </a:r>
          </a:p>
          <a:p>
            <a:pPr lvl="1"/>
            <a:r>
              <a:rPr lang="en-US" smtClean="0"/>
              <a:t>Assesses several traits at once </a:t>
            </a:r>
          </a:p>
          <a:p>
            <a:pPr lvl="1"/>
            <a:r>
              <a:rPr lang="en-US" smtClean="0"/>
              <a:t>An  empirically </a:t>
            </a:r>
            <a:r>
              <a:rPr lang="en-US" b="1" smtClean="0"/>
              <a:t>derived</a:t>
            </a:r>
            <a:r>
              <a:rPr lang="en-US" smtClean="0"/>
              <a:t> test</a:t>
            </a:r>
          </a:p>
          <a:p>
            <a:pPr lvl="2"/>
            <a:r>
              <a:rPr lang="en-US" sz="2800" smtClean="0"/>
              <a:t>based on observation or experience rather than theory or pure logic</a:t>
            </a:r>
          </a:p>
          <a:p>
            <a:pPr lvl="2"/>
            <a:r>
              <a:rPr lang="en-US" sz="2600" smtClean="0"/>
              <a:t>in contrast to the subjectivity of projective tests, the set of MMPI tests are scored objectively and often by computer.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Trait Theories (cont’d)…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325438" y="1784350"/>
            <a:ext cx="7772400" cy="4572000"/>
          </a:xfrm>
        </p:spPr>
        <p:txBody>
          <a:bodyPr/>
          <a:lstStyle/>
          <a:p>
            <a:r>
              <a:rPr lang="en-US" sz="2800" b="1" u="sng" smtClean="0">
                <a:solidFill>
                  <a:srgbClr val="FEB80A"/>
                </a:solidFill>
              </a:rPr>
              <a:t>William Sheldon </a:t>
            </a:r>
          </a:p>
          <a:p>
            <a:pPr lvl="1"/>
            <a:r>
              <a:rPr lang="en-US" sz="2800" smtClean="0"/>
              <a:t>particular body shape = personality type.</a:t>
            </a:r>
          </a:p>
          <a:p>
            <a:pPr lvl="2"/>
            <a:r>
              <a:rPr lang="en-US" sz="2800" smtClean="0"/>
              <a:t>the plump </a:t>
            </a:r>
            <a:r>
              <a:rPr lang="en-US" sz="2800" i="1" smtClean="0"/>
              <a:t>endomorph</a:t>
            </a:r>
            <a:r>
              <a:rPr lang="en-US" sz="2800" smtClean="0"/>
              <a:t> = relaxed and jolly</a:t>
            </a:r>
          </a:p>
          <a:p>
            <a:pPr lvl="2"/>
            <a:r>
              <a:rPr lang="en-US" sz="2800" smtClean="0"/>
              <a:t> the muscular </a:t>
            </a:r>
            <a:r>
              <a:rPr lang="en-US" sz="2800" i="1" smtClean="0"/>
              <a:t>mesomorph</a:t>
            </a:r>
            <a:r>
              <a:rPr lang="en-US" sz="2800" smtClean="0"/>
              <a:t> = bold and energetic</a:t>
            </a:r>
          </a:p>
          <a:p>
            <a:pPr lvl="2"/>
            <a:r>
              <a:rPr lang="en-US" sz="2800" smtClean="0"/>
              <a:t> the thin </a:t>
            </a:r>
            <a:r>
              <a:rPr lang="en-US" sz="2800" i="1" smtClean="0"/>
              <a:t>ectomorph</a:t>
            </a:r>
            <a:r>
              <a:rPr lang="en-US" sz="2800" smtClean="0"/>
              <a:t> = high-strung </a:t>
            </a:r>
          </a:p>
          <a:p>
            <a:pPr lvl="2">
              <a:buFont typeface="Wingdings 2" pitchFamily="18" charset="2"/>
              <a:buNone/>
            </a:pPr>
            <a:r>
              <a:rPr lang="en-US" sz="2800" smtClean="0"/>
              <a:t>and solitary</a:t>
            </a:r>
          </a:p>
        </p:txBody>
      </p:sp>
      <p:pic>
        <p:nvPicPr>
          <p:cNvPr id="20483" name="Picture 3" descr="sheldo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37338" y="4110038"/>
            <a:ext cx="2049462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Endomorph,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mesomorph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, or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ectomorph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?  </a:t>
            </a:r>
            <a:br>
              <a:rPr lang="en-US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	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6" name="Content Placeholder 3" descr="Mr burns.jpg"/>
          <p:cNvPicPr>
            <a:picLocks noChangeAspect="1"/>
          </p:cNvPicPr>
          <p:nvPr/>
        </p:nvPicPr>
        <p:blipFill>
          <a:blip r:embed="rId2"/>
          <a:srcRect l="-49416" r="-49416"/>
          <a:stretch>
            <a:fillRect/>
          </a:stretch>
        </p:blipFill>
        <p:spPr bwMode="auto">
          <a:xfrm>
            <a:off x="0" y="2227263"/>
            <a:ext cx="7772400" cy="412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221413" y="3036888"/>
            <a:ext cx="24653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EB80A"/>
                </a:solidFill>
                <a:latin typeface="Corbel" pitchFamily="34" charset="0"/>
              </a:rPr>
              <a:t>*</a:t>
            </a:r>
            <a:r>
              <a:rPr lang="en-US" sz="3200" b="1" i="1">
                <a:solidFill>
                  <a:srgbClr val="FEB80A"/>
                </a:solidFill>
                <a:latin typeface="Corbel" pitchFamily="34" charset="0"/>
              </a:rPr>
              <a:t>Ectomorph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Endomorph,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mesomorph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, or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ectomorph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? 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5" name="Content Placeholder 3" descr="santa-claus.gif"/>
          <p:cNvPicPr>
            <a:picLocks noChangeAspect="1"/>
          </p:cNvPicPr>
          <p:nvPr/>
        </p:nvPicPr>
        <p:blipFill>
          <a:blip r:embed="rId2"/>
          <a:srcRect l="-38490" r="-38490"/>
          <a:stretch>
            <a:fillRect/>
          </a:stretch>
        </p:blipFill>
        <p:spPr bwMode="auto">
          <a:xfrm>
            <a:off x="13716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275388" y="2228850"/>
            <a:ext cx="24114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solidFill>
                  <a:srgbClr val="FEB80A"/>
                </a:solidFill>
                <a:latin typeface="Corbel" pitchFamily="34" charset="0"/>
              </a:rPr>
              <a:t>*Endomorph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Endomorph,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mesomorph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, or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ectomorph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? 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3554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smtClean="0"/>
          </a:p>
        </p:txBody>
      </p:sp>
      <p:pic>
        <p:nvPicPr>
          <p:cNvPr id="6" name="Content Placeholder 3" descr="popeye1.jpg"/>
          <p:cNvPicPr>
            <a:picLocks noChangeAspect="1"/>
          </p:cNvPicPr>
          <p:nvPr/>
        </p:nvPicPr>
        <p:blipFill>
          <a:blip r:embed="rId2"/>
          <a:srcRect l="-41399" r="-41399"/>
          <a:stretch>
            <a:fillRect/>
          </a:stretch>
        </p:blipFill>
        <p:spPr bwMode="auto">
          <a:xfrm>
            <a:off x="-61913" y="2501900"/>
            <a:ext cx="7772401" cy="392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159500" y="2889250"/>
            <a:ext cx="25273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FEB80A"/>
                </a:solidFill>
                <a:latin typeface="Corbel" pitchFamily="34" charset="0"/>
              </a:rPr>
              <a:t>*Mesomorph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Metro.thmx</Template>
  <TotalTime>273</TotalTime>
  <Words>420</Words>
  <Application>Microsoft Macintosh PowerPoint</Application>
  <PresentationFormat>On-screen Show (4:3)</PresentationFormat>
  <Paragraphs>75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7</vt:i4>
      </vt:variant>
      <vt:variant>
        <vt:lpstr>Slide Titles</vt:lpstr>
      </vt:variant>
      <vt:variant>
        <vt:i4>15</vt:i4>
      </vt:variant>
    </vt:vector>
  </HeadingPairs>
  <TitlesOfParts>
    <vt:vector size="29" baseType="lpstr">
      <vt:lpstr>Corbel</vt:lpstr>
      <vt:lpstr>Arial</vt:lpstr>
      <vt:lpstr>Consolas</vt:lpstr>
      <vt:lpstr>Wingdings</vt:lpstr>
      <vt:lpstr>Wingdings 2</vt:lpstr>
      <vt:lpstr>Wingdings 3</vt:lpstr>
      <vt:lpstr>Calibri</vt:lpstr>
      <vt:lpstr>Metro</vt:lpstr>
      <vt:lpstr>Metro</vt:lpstr>
      <vt:lpstr>Metro</vt:lpstr>
      <vt:lpstr>Metro</vt:lpstr>
      <vt:lpstr>Metro</vt:lpstr>
      <vt:lpstr>Metro</vt:lpstr>
      <vt:lpstr>Metro</vt:lpstr>
      <vt:lpstr>Slide 1</vt:lpstr>
      <vt:lpstr>The Trait Perspective </vt:lpstr>
      <vt:lpstr>Gordon Allport</vt:lpstr>
      <vt:lpstr>The Assessment of Personality Traits</vt:lpstr>
      <vt:lpstr>Minnesota Multiphasic Personality Inventory (MMPI)</vt:lpstr>
      <vt:lpstr>Trait Theories (cont’d)…</vt:lpstr>
      <vt:lpstr>Endomorph, mesomorph, or ectomorph?    </vt:lpstr>
      <vt:lpstr>Endomorph, mesomorph, or ectomorph? </vt:lpstr>
      <vt:lpstr>Endomorph, mesomorph, or ectomorph? </vt:lpstr>
      <vt:lpstr>Myers-Briggs Type Indicator</vt:lpstr>
      <vt:lpstr>Myers-Briggs (cont’d)</vt:lpstr>
      <vt:lpstr>More Trait Theories…</vt:lpstr>
      <vt:lpstr>The “Big Five” (pg. 519)</vt:lpstr>
      <vt:lpstr>Barnum effect</vt:lpstr>
      <vt:lpstr>Evaluating the Trait Perspective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Scott Reid</dc:creator>
  <cp:lastModifiedBy>kanthony</cp:lastModifiedBy>
  <cp:revision>30</cp:revision>
  <dcterms:created xsi:type="dcterms:W3CDTF">2010-03-09T01:57:58Z</dcterms:created>
  <dcterms:modified xsi:type="dcterms:W3CDTF">2012-03-15T17:41:37Z</dcterms:modified>
</cp:coreProperties>
</file>