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6" r:id="rId1"/>
  </p:sldMasterIdLst>
  <p:notesMasterIdLst>
    <p:notesMasterId r:id="rId31"/>
  </p:notesMasterIdLst>
  <p:sldIdLst>
    <p:sldId id="272" r:id="rId2"/>
    <p:sldId id="279" r:id="rId3"/>
    <p:sldId id="283" r:id="rId4"/>
    <p:sldId id="280" r:id="rId5"/>
    <p:sldId id="282" r:id="rId6"/>
    <p:sldId id="256" r:id="rId7"/>
    <p:sldId id="257" r:id="rId8"/>
    <p:sldId id="258" r:id="rId9"/>
    <p:sldId id="273" r:id="rId10"/>
    <p:sldId id="284" r:id="rId11"/>
    <p:sldId id="260" r:id="rId12"/>
    <p:sldId id="261" r:id="rId13"/>
    <p:sldId id="274" r:id="rId14"/>
    <p:sldId id="262" r:id="rId15"/>
    <p:sldId id="285" r:id="rId16"/>
    <p:sldId id="263" r:id="rId17"/>
    <p:sldId id="264" r:id="rId18"/>
    <p:sldId id="286" r:id="rId19"/>
    <p:sldId id="265" r:id="rId20"/>
    <p:sldId id="266" r:id="rId21"/>
    <p:sldId id="267" r:id="rId22"/>
    <p:sldId id="276" r:id="rId23"/>
    <p:sldId id="277" r:id="rId24"/>
    <p:sldId id="275" r:id="rId25"/>
    <p:sldId id="268" r:id="rId26"/>
    <p:sldId id="269" r:id="rId27"/>
    <p:sldId id="287" r:id="rId28"/>
    <p:sldId id="270" r:id="rId29"/>
    <p:sldId id="271" r:id="rId3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8" autoAdjust="0"/>
    <p:restoredTop sz="94614" autoAdjust="0"/>
  </p:normalViewPr>
  <p:slideViewPr>
    <p:cSldViewPr snapToGrid="0" snapToObjects="1">
      <p:cViewPr varScale="1">
        <p:scale>
          <a:sx n="50" d="100"/>
          <a:sy n="50" d="100"/>
        </p:scale>
        <p:origin x="-52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D3BF2AA-5AA7-452B-AC71-65823B6E20A2}" type="datetimeFigureOut">
              <a:rPr lang="en-US"/>
              <a:pPr>
                <a:defRPr/>
              </a:pPr>
              <a:t>3/15/2012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B4301D4-5580-47C9-AF88-190F10737A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B42556-29C2-452D-943A-19191D579AC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8293100" y="5803900"/>
            <a:ext cx="366713" cy="67786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84B0D-54D2-46B3-9FEC-E475271AA6C7}" type="datetimeFigureOut">
              <a:rPr lang="en-US"/>
              <a:pPr>
                <a:defRPr/>
              </a:pPr>
              <a:t>3/15/2012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26E71A6A-07AF-42E3-813D-5AC0AEB1C482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77B1D-5A6D-4752-BF26-F504CF2F6C94}" type="datetimeFigureOut">
              <a:rPr lang="en-US"/>
              <a:pPr>
                <a:defRPr/>
              </a:pPr>
              <a:t>3/15/2012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73688-AAF8-4401-B7CB-293B117FBA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CEFAB85-8050-4D41-BEF6-8196AA0158BF}" type="datetimeFigureOut">
              <a:rPr lang="en-US"/>
              <a:pPr>
                <a:defRPr/>
              </a:pPr>
              <a:t>3/15/2012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AA81F-A934-4646-A942-9B25C82DCB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CA" noProof="0" smtClean="0"/>
              <a:t>Click icon to add picture</a:t>
            </a:r>
            <a:endParaRPr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DA55A18-37E1-40E3-B6D8-5DDE2F378EE7}" type="datetimeFigureOut">
              <a:rPr lang="en-US"/>
              <a:pPr>
                <a:defRPr/>
              </a:pPr>
              <a:t>3/15/2012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20CDD-CFB0-4453-8725-47D4DF18F9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CA" noProof="0" smtClean="0"/>
              <a:t>Click icon to add picture</a:t>
            </a:r>
            <a:endParaRPr noProof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CA" noProof="0" smtClean="0"/>
              <a:t>Click icon to add picture</a:t>
            </a:r>
            <a:endParaRPr noProof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CA" noProof="0" smtClean="0"/>
              <a:t>Click icon to add picture</a:t>
            </a:r>
            <a:endParaRPr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90B6106-E3AB-4755-AF6A-C6D22F7B6812}" type="datetimeFigureOut">
              <a:rPr lang="en-US"/>
              <a:pPr>
                <a:defRPr/>
              </a:pPr>
              <a:t>3/15/2012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76C3F-71EC-4ED0-9D59-7A54B89C05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4435F-307C-49BC-BEB9-501D192DB15E}" type="datetimeFigureOut">
              <a:rPr lang="en-US"/>
              <a:pPr>
                <a:defRPr/>
              </a:pPr>
              <a:t>3/15/2012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BBD6B-C70D-4F62-A814-7FB5FE65E0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C1C0D-42BB-45F0-B2B3-9C3F16E912BF}" type="datetimeFigureOut">
              <a:rPr lang="en-US"/>
              <a:pPr>
                <a:defRPr/>
              </a:pPr>
              <a:t>3/15/2012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0CB6C-1133-4A60-875F-A37A6D6224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43605-7867-45E1-BDB2-04CB5B0AC2B0}" type="datetimeFigureOut">
              <a:rPr lang="en-US"/>
              <a:pPr>
                <a:defRPr/>
              </a:pPr>
              <a:t>3/15/2012</a:t>
            </a:fld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10E9D-777C-4731-9889-D3B2AF81A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F7693-B4C9-46C1-AE5D-684C0FE9DEF8}" type="datetimeFigureOut">
              <a:rPr lang="en-US"/>
              <a:pPr>
                <a:defRPr/>
              </a:pPr>
              <a:t>3/15/2012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997DF-20A8-449B-AA4E-D1D929418B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8293100" y="5803900"/>
            <a:ext cx="366713" cy="67786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/>
          <a:lstStyle>
            <a:lvl1pPr algn="r">
              <a:defRPr sz="4600" b="0" cap="none" baseline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7CA6D17-EEA5-480F-94D9-6B71DE7B2902}" type="datetimeFigureOut">
              <a:rPr lang="en-US"/>
              <a:pPr>
                <a:defRPr/>
              </a:pPr>
              <a:t>3/15/2012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6356350"/>
            <a:ext cx="14462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C05F67D-0135-405D-917D-FBE899CE2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12D53-6682-4FFD-A663-F91EA5B2D687}" type="datetimeFigureOut">
              <a:rPr lang="en-US"/>
              <a:pPr>
                <a:defRPr/>
              </a:pPr>
              <a:t>3/15/2012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6AF2C-FD92-4FE5-9722-4930652EC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0EED6-3287-4852-9108-3AF84E5666D1}" type="datetimeFigureOut">
              <a:rPr lang="en-US"/>
              <a:pPr>
                <a:defRPr/>
              </a:pPr>
              <a:t>3/15/2012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0EBC7-E819-4F88-99A3-F3CF168C4A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C511E-990A-4145-86BE-0C91712D3D3B}" type="datetimeFigureOut">
              <a:rPr lang="en-US"/>
              <a:pPr>
                <a:defRPr/>
              </a:pPr>
              <a:t>3/15/2012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C8783-86E3-48EE-892F-22C800F8E9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502E7-CB3C-4B3A-AAF3-260749F4FEE8}" type="datetimeFigureOut">
              <a:rPr lang="en-US"/>
              <a:pPr>
                <a:defRPr/>
              </a:pPr>
              <a:t>3/15/2012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61A69-D73D-4250-A2D2-EE11B285A9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5153-20D4-4631-B15D-73447E5E81EE}" type="datetimeFigureOut">
              <a:rPr lang="en-US"/>
              <a:pPr>
                <a:defRPr/>
              </a:pPr>
              <a:t>3/15/2012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1EF6F-B985-4600-87F1-D3E9AB1A99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BAAED-2088-4FD4-967A-74327C57472B}" type="datetimeFigureOut">
              <a:rPr lang="en-US"/>
              <a:pPr>
                <a:defRPr/>
              </a:pPr>
              <a:t>3/15/2012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7AC90-FA7F-40E6-878A-69E8E150EF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444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9775" y="2770188"/>
            <a:ext cx="7662863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D386F2F-66EA-4963-95F5-94FA741C7461}" type="datetimeFigureOut">
              <a:rPr lang="en-US"/>
              <a:pPr>
                <a:defRPr/>
              </a:pPr>
              <a:t>3/15/2012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7402ACA-0019-4929-B979-42EB2EE51E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2" r:id="rId2"/>
    <p:sldLayoutId id="2147483754" r:id="rId3"/>
    <p:sldLayoutId id="2147483751" r:id="rId4"/>
    <p:sldLayoutId id="2147483750" r:id="rId5"/>
    <p:sldLayoutId id="2147483749" r:id="rId6"/>
    <p:sldLayoutId id="2147483748" r:id="rId7"/>
    <p:sldLayoutId id="2147483747" r:id="rId8"/>
    <p:sldLayoutId id="2147483746" r:id="rId9"/>
    <p:sldLayoutId id="2147483755" r:id="rId10"/>
    <p:sldLayoutId id="2147483756" r:id="rId11"/>
    <p:sldLayoutId id="2147483757" r:id="rId12"/>
    <p:sldLayoutId id="2147483758" r:id="rId13"/>
    <p:sldLayoutId id="2147483745" r:id="rId14"/>
    <p:sldLayoutId id="2147483759" r:id="rId15"/>
    <p:sldLayoutId id="2147483760" r:id="rId16"/>
  </p:sldLayoutIdLst>
  <p:txStyles>
    <p:titleStyle>
      <a:lvl1pPr algn="ctr" rtl="0" fontAlgn="base">
        <a:spcBef>
          <a:spcPct val="0"/>
        </a:spcBef>
        <a:spcAft>
          <a:spcPct val="0"/>
        </a:spcAft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9pPr>
    </p:titleStyle>
    <p:bodyStyle>
      <a:lvl1pPr marL="342900" indent="-342900" algn="l" rtl="0" fontAlgn="base">
        <a:spcBef>
          <a:spcPts val="2000"/>
        </a:spcBef>
        <a:spcAft>
          <a:spcPct val="0"/>
        </a:spcAft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336550" algn="l" rtl="0" fontAlgn="base">
        <a:spcBef>
          <a:spcPts val="600"/>
        </a:spcBef>
        <a:spcAft>
          <a:spcPct val="0"/>
        </a:spcAft>
        <a:buClr>
          <a:srgbClr val="C1F944"/>
        </a:buClr>
        <a:buSzPct val="90000"/>
        <a:buFont typeface="Wingdings" pitchFamily="2" charset="2"/>
        <a:buChar char="S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035050" indent="-349250" algn="l" rtl="0" fontAlgn="base">
        <a:spcBef>
          <a:spcPts val="600"/>
        </a:spcBef>
        <a:spcAft>
          <a:spcPct val="0"/>
        </a:spcAft>
        <a:buClr>
          <a:schemeClr val="accent1"/>
        </a:buClr>
        <a:buSzPct val="90000"/>
        <a:buFont typeface="Wingdings" pitchFamily="2" charset="2"/>
        <a:buChar char="S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371600" indent="-336550" algn="l" rtl="0" fontAlgn="base">
        <a:spcBef>
          <a:spcPts val="600"/>
        </a:spcBef>
        <a:spcAft>
          <a:spcPct val="0"/>
        </a:spcAft>
        <a:buClr>
          <a:srgbClr val="C1F944"/>
        </a:buClr>
        <a:buSzPct val="90000"/>
        <a:buFont typeface="Wingdings" pitchFamily="2" charset="2"/>
        <a:buChar char="S"/>
        <a:defRPr kern="1200">
          <a:solidFill>
            <a:srgbClr val="595959"/>
          </a:solidFill>
          <a:latin typeface="+mn-lt"/>
          <a:ea typeface="+mn-ea"/>
          <a:cs typeface="+mn-cs"/>
        </a:defRPr>
      </a:lvl4pPr>
      <a:lvl5pPr marL="1720850" indent="-349250" algn="l" rtl="0" fontAlgn="base">
        <a:spcBef>
          <a:spcPts val="600"/>
        </a:spcBef>
        <a:spcAft>
          <a:spcPct val="0"/>
        </a:spcAft>
        <a:buClr>
          <a:schemeClr val="accent1"/>
        </a:buClr>
        <a:buSzPct val="90000"/>
        <a:buFont typeface="Wingdings" pitchFamily="2" charset="2"/>
        <a:buChar char="S"/>
        <a:defRPr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84MdfAox0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600075"/>
            <a:ext cx="8229600" cy="1143000"/>
          </a:xfrm>
        </p:spPr>
        <p:txBody>
          <a:bodyPr/>
          <a:lstStyle/>
          <a:p>
            <a:r>
              <a:rPr lang="en-US" smtClean="0"/>
              <a:t>Personality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What will be learned?</a:t>
            </a:r>
          </a:p>
          <a:p>
            <a:pPr lvl="1"/>
            <a:r>
              <a:rPr lang="en-US" smtClean="0"/>
              <a:t>Freud</a:t>
            </a:r>
          </a:p>
          <a:p>
            <a:pPr lvl="1"/>
            <a:r>
              <a:rPr lang="en-US" smtClean="0"/>
              <a:t>Psychoanalysis</a:t>
            </a:r>
          </a:p>
          <a:p>
            <a:pPr lvl="1"/>
            <a:r>
              <a:rPr lang="en-US" smtClean="0"/>
              <a:t>Freudian personality structure</a:t>
            </a:r>
          </a:p>
          <a:p>
            <a:pPr lvl="1"/>
            <a:r>
              <a:rPr lang="en-US" smtClean="0"/>
              <a:t>Defense Mechanisms</a:t>
            </a:r>
          </a:p>
          <a:p>
            <a:pPr lvl="1"/>
            <a:r>
              <a:rPr lang="en-US" smtClean="0"/>
              <a:t>Neo-Freudians</a:t>
            </a:r>
          </a:p>
          <a:p>
            <a:pPr lvl="1"/>
            <a:endParaRPr lang="en-US" smtClean="0"/>
          </a:p>
        </p:txBody>
      </p:sp>
      <p:pic>
        <p:nvPicPr>
          <p:cNvPr id="19459" name="Picture 3" descr="lebowsk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29450" y="2511425"/>
            <a:ext cx="20193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office-spac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6013" y="2770188"/>
            <a:ext cx="1785937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Three interacting and conflicting systems (cont’d)…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Id, Ego, and the…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3) </a:t>
            </a:r>
            <a:r>
              <a:rPr lang="en-US" sz="96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SUPEREGO</a:t>
            </a:r>
            <a:r>
              <a:rPr lang="en-US" sz="9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the “</a:t>
            </a:r>
            <a:r>
              <a:rPr lang="en-US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voice of conscience”</a:t>
            </a:r>
            <a:r>
              <a:rPr lang="en-US" sz="9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that forces the ego to consider not only the real but the ideal.  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9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How we ought to act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charset="2"/>
              <a:buChar char="à"/>
              <a:defRPr/>
            </a:pPr>
            <a:r>
              <a:rPr lang="en-US" sz="9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strong superego may impose guilt and it demands restraint. 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charset="2"/>
              <a:buChar char="à"/>
              <a:defRPr/>
            </a:pPr>
            <a:r>
              <a:rPr lang="en-US" sz="9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weak superego may be self-indulgent and remorseless.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Life without the Superego: </a:t>
            </a:r>
            <a:r>
              <a:rPr lang="en-US" sz="98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http://</a:t>
            </a:r>
            <a:r>
              <a:rPr lang="en-US" sz="9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www.youtube.com/watch?v</a:t>
            </a:r>
            <a:r>
              <a:rPr lang="en-US" sz="98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=l84MdfAox0Y</a:t>
            </a:r>
            <a:endParaRPr lang="en-US" sz="9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457200" y="558800"/>
            <a:ext cx="8229600" cy="1143000"/>
          </a:xfrm>
        </p:spPr>
        <p:txBody>
          <a:bodyPr/>
          <a:lstStyle/>
          <a:p>
            <a:r>
              <a:rPr lang="en-US" b="1" i="1" smtClean="0"/>
              <a:t>Defense Mechanisms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ental strategies used by the ego to protect itself from anxiety. 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Anxiety = the ego losing control of the war between the id and the super ego…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Ex. Mother (super ego), younger sibling (id), and you (ego)</a:t>
            </a:r>
          </a:p>
          <a:p>
            <a:pPr lvl="3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You are the mediator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Defense mechanisms reduce, or redirect anxiety 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Keeps anxiety away from the conscious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2138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i="1" dirty="0" smtClean="0"/>
              <a:t>Defense Mechanisms</a:t>
            </a:r>
            <a:br>
              <a:rPr lang="en-US" b="1" i="1" dirty="0" smtClean="0"/>
            </a:br>
            <a:r>
              <a:rPr lang="en-US" b="1" i="1" dirty="0" smtClean="0"/>
              <a:t>-Repression-</a:t>
            </a:r>
            <a:endParaRPr lang="en-US" dirty="0"/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smtClean="0"/>
              <a:t>Repression </a:t>
            </a:r>
          </a:p>
          <a:p>
            <a:pPr lvl="1"/>
            <a:r>
              <a:rPr lang="en-US" b="1" smtClean="0"/>
              <a:t>Banishes anxiety-arousing thoughts, feelings and memories from consciousness</a:t>
            </a:r>
          </a:p>
          <a:p>
            <a:pPr lvl="1"/>
            <a:r>
              <a:rPr lang="en-US" b="1" smtClean="0"/>
              <a:t>Underlies all other defense mechanisms</a:t>
            </a:r>
          </a:p>
          <a:p>
            <a:pPr lvl="1"/>
            <a:r>
              <a:rPr lang="en-US" b="1" smtClean="0"/>
              <a:t>Explains why we don’t remember childhood lust for our mothers (</a:t>
            </a:r>
            <a:r>
              <a:rPr lang="en-US" smtClean="0"/>
              <a:t>Oedipus Complex)</a:t>
            </a:r>
            <a:endParaRPr lang="en-US" b="1" smtClean="0"/>
          </a:p>
          <a:p>
            <a:pPr lvl="1"/>
            <a:r>
              <a:rPr lang="en-US" b="1" smtClean="0"/>
              <a:t>When repression is incomplete:</a:t>
            </a:r>
          </a:p>
          <a:p>
            <a:pPr lvl="2"/>
            <a:r>
              <a:rPr lang="en-US" b="1" smtClean="0"/>
              <a:t>"Freudian slips” and dreams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Defense Mechanisms…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739775" y="2370138"/>
            <a:ext cx="7662863" cy="3267075"/>
          </a:xfrm>
        </p:spPr>
        <p:txBody>
          <a:bodyPr/>
          <a:lstStyle/>
          <a:p>
            <a:r>
              <a:rPr lang="en-US" sz="2000" b="1" smtClean="0"/>
              <a:t>1) Regression; 2) Reaction formation; 3) Projection; 4) Displacement; 5) Sublimation; 6) Rationalization</a:t>
            </a:r>
          </a:p>
          <a:p>
            <a:r>
              <a:rPr lang="en-US" sz="2000" b="1" smtClean="0"/>
              <a:t>1) Regression</a:t>
            </a:r>
            <a:r>
              <a:rPr lang="en-US" sz="2000" smtClean="0"/>
              <a:t>: retreat to an earlier,  more infantile psychosexual stage, where some psychic energy remains fixated (fixation).</a:t>
            </a:r>
          </a:p>
          <a:p>
            <a:pPr lvl="1"/>
            <a:r>
              <a:rPr lang="en-US" b="1" smtClean="0"/>
              <a:t>Ex. thumb sucking the first day of school (or begging for your mommy the first days of university!)</a:t>
            </a:r>
          </a:p>
          <a:p>
            <a:r>
              <a:rPr lang="en-US" sz="2000" b="1" smtClean="0"/>
              <a:t>2) Reaction Formation</a:t>
            </a:r>
            <a:r>
              <a:rPr lang="en-US" sz="2000" smtClean="0"/>
              <a:t>- occurs when the ego unconsciously makes an anxiety-producing impulse look like its opposite. </a:t>
            </a:r>
          </a:p>
          <a:p>
            <a:pPr lvl="1"/>
            <a:r>
              <a:rPr lang="en-US" smtClean="0"/>
              <a:t>People may express feelings that are the opposite of their anxiety-arousing unconscious feelings. </a:t>
            </a:r>
          </a:p>
          <a:p>
            <a:pPr lvl="2"/>
            <a:r>
              <a:rPr lang="en-US" sz="2000" smtClean="0"/>
              <a:t>Ex. “I looooooove him” becomes “I HATE him!”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More Defense Mechanisms…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590800"/>
            <a:ext cx="7662863" cy="3267075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8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3) Projection</a:t>
            </a:r>
            <a:r>
              <a:rPr lang="en-US" sz="8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disguises threatening impulses by attributing them to others.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8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Ex. a cheating husband may be suspicious of his wife and accuse her of being unfaithful. ("The thief thinks everyone else is a thief.")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8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4) Displacement</a:t>
            </a:r>
            <a:r>
              <a:rPr lang="en-US" sz="8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occurs when a person "transfers" unacceptable feelings from the appropriate target to a "safer" one. 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8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 poorly on a test = beat up your little brother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More Defense Mechanisms…(my my, we’re defensive!)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8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5) Sublimation</a:t>
            </a:r>
            <a:r>
              <a:rPr lang="en-US" sz="8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unacceptable impulses are redirected toward a more socially acceptable goal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8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painting a picture or exercising.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8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6) Rationalization</a:t>
            </a:r>
            <a:r>
              <a:rPr lang="en-US" sz="8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this occurs when one attempts to justify the reasons for one's actions in an attempt to avoid facing the real, less acceptable reason. 	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8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“I failed the test because the teacher sucks!”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en-US" sz="8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8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*Note: all defense mechanisms function indirectly and unconsciously by disguising our threatening impulses.</a:t>
            </a:r>
          </a:p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835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i="1" dirty="0" smtClean="0"/>
              <a:t>Personality Development</a:t>
            </a:r>
            <a:br>
              <a:rPr lang="en-US" b="1" i="1" dirty="0" smtClean="0"/>
            </a:br>
            <a:r>
              <a:rPr lang="en-US" dirty="0" smtClean="0"/>
              <a:t>“Psychosexual Stages" of development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457200" y="3373438"/>
            <a:ext cx="8229600" cy="3019425"/>
          </a:xfrm>
        </p:spPr>
        <p:txBody>
          <a:bodyPr/>
          <a:lstStyle/>
          <a:p>
            <a:pPr lvl="1" algn="ctr"/>
            <a:r>
              <a:rPr lang="en-US" sz="2400" b="1" smtClean="0"/>
              <a:t>id's pleasure-seeking energies focus on distinct erogenous zones (pleasure-sensitive areas of the body)</a:t>
            </a:r>
          </a:p>
          <a:p>
            <a:pPr lvl="1" algn="ctr"/>
            <a:r>
              <a:rPr lang="en-US" sz="2400" b="1" smtClean="0"/>
              <a:t>significant influences on personality arise from the unconscious connected to early childhood experiences</a:t>
            </a:r>
          </a:p>
        </p:txBody>
      </p:sp>
      <p:pic>
        <p:nvPicPr>
          <p:cNvPr id="5" name="Picture 4" descr="drunk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500" y="2606675"/>
            <a:ext cx="79883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048" y="575733"/>
            <a:ext cx="6028551" cy="11430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Psychosexual stages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Oral (0-18 months)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Pleasure focuses on the mouth (sucking, biting, chewing).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Anal (18-36 months)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Pleasure involves the control of bowel and bladder elimination </a:t>
            </a:r>
          </a:p>
          <a:p>
            <a:pPr marL="971550" lvl="1" indent="-51435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toilet training is usually imposed and the child must cope with demands for control.</a:t>
            </a:r>
          </a:p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457200" y="576263"/>
            <a:ext cx="8229600" cy="1143000"/>
          </a:xfrm>
        </p:spPr>
        <p:txBody>
          <a:bodyPr/>
          <a:lstStyle/>
          <a:p>
            <a:r>
              <a:rPr lang="en-US" smtClean="0"/>
              <a:t>Psychosexual stages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538" y="2303463"/>
            <a:ext cx="8450262" cy="4351337"/>
          </a:xfrm>
        </p:spPr>
        <p:txBody>
          <a:bodyPr rtlCol="0">
            <a:normAutofit fontScale="77500" lnSpcReduction="20000"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en-US" sz="2857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Phallic (3-6 years)</a:t>
            </a:r>
            <a:r>
              <a:rPr lang="en-US" sz="2857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Pleasure involves the genitals. </a:t>
            </a:r>
          </a:p>
          <a:p>
            <a:pPr marL="971550" lvl="1" indent="-51435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57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Boys: "Oedipus Complex” </a:t>
            </a:r>
          </a:p>
          <a:p>
            <a:pPr marL="1371600" lvl="2" indent="-457200" fontAlgn="auto">
              <a:spcAft>
                <a:spcPts val="0"/>
              </a:spcAft>
              <a:defRPr/>
            </a:pPr>
            <a:r>
              <a:rPr lang="en-US" sz="2857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Wants mother’s affection, jealous/hatred for father.</a:t>
            </a:r>
          </a:p>
          <a:p>
            <a:pPr marL="1371600" lvl="2" indent="-457200" fontAlgn="auto">
              <a:spcAft>
                <a:spcPts val="0"/>
              </a:spcAft>
              <a:defRPr/>
            </a:pPr>
            <a:r>
              <a:rPr lang="en-US" sz="2857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Father is dominant (“No, not my penis!”)</a:t>
            </a:r>
          </a:p>
          <a:p>
            <a:pPr marL="1371600" lvl="2" indent="-457200" fontAlgn="auto">
              <a:spcAft>
                <a:spcPts val="0"/>
              </a:spcAft>
              <a:defRPr/>
            </a:pPr>
            <a:r>
              <a:rPr lang="en-US" sz="2857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Become like father (identification process)</a:t>
            </a:r>
          </a:p>
          <a:p>
            <a:pPr marL="971550" lvl="1" indent="-51435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57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Girls: "Electra Complex” </a:t>
            </a:r>
          </a:p>
          <a:p>
            <a:pPr marL="1371600" lvl="2" indent="-457200" fontAlgn="auto">
              <a:spcAft>
                <a:spcPts val="0"/>
              </a:spcAft>
              <a:defRPr/>
            </a:pPr>
            <a:r>
              <a:rPr lang="en-US" sz="2857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Penis Envy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en-US" sz="2857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Latency</a:t>
            </a:r>
            <a:r>
              <a:rPr lang="en-US" sz="2857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(ages 6 to puberty): Dormant sexual feelings and children are busy focusing on social situations and play mostly with peers of the same sex.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en-US" sz="2857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Genital</a:t>
            </a:r>
            <a:r>
              <a:rPr lang="en-US" sz="2857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(puberty+): Maturation of sexual interests and the development of sexual attraction towards others.</a:t>
            </a:r>
          </a:p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Psychosexual Development (Cont’d)</a:t>
            </a:r>
            <a:endParaRPr lang="en-US" dirty="0"/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Maldaptive behaviors in adults result from… </a:t>
            </a:r>
          </a:p>
          <a:p>
            <a:pPr lvl="1"/>
            <a:r>
              <a:rPr lang="en-US" b="1" smtClean="0"/>
              <a:t>Fixation</a:t>
            </a:r>
            <a:r>
              <a:rPr lang="en-US" smtClean="0"/>
              <a:t>: a lingering focus of pleasure-seeking energies at an earlier psychosexual stage, where conflicts were unresolved (can occur in the oral, anal or phallic stage)</a:t>
            </a:r>
          </a:p>
          <a:p>
            <a:pPr lvl="1"/>
            <a:r>
              <a:rPr lang="en-US" smtClean="0"/>
              <a:t>Ex. Anal: Strict toilet training = anal retentive, neat</a:t>
            </a:r>
          </a:p>
          <a:p>
            <a:pPr lvl="1"/>
            <a:r>
              <a:rPr lang="en-US" smtClean="0"/>
              <a:t>Ex. Anal: Lax toilet training = disorganized, messy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Sigmund Freud</a:t>
            </a:r>
            <a:endParaRPr lang="en-US" dirty="0"/>
          </a:p>
        </p:txBody>
      </p:sp>
      <p:sp>
        <p:nvSpPr>
          <p:cNvPr id="20484" name="Content Placeholder 2"/>
          <p:cNvSpPr>
            <a:spLocks noGrp="1"/>
          </p:cNvSpPr>
          <p:nvPr>
            <p:ph idx="1"/>
          </p:nvPr>
        </p:nvSpPr>
        <p:spPr>
          <a:xfrm>
            <a:off x="0" y="2641600"/>
            <a:ext cx="8229600" cy="4708525"/>
          </a:xfrm>
        </p:spPr>
        <p:txBody>
          <a:bodyPr/>
          <a:lstStyle/>
          <a:p>
            <a:r>
              <a:rPr lang="en-US" sz="2000" b="1" u="sng" smtClean="0"/>
              <a:t>The boring basics</a:t>
            </a:r>
            <a:r>
              <a:rPr lang="en-US" sz="2000" b="1" smtClean="0"/>
              <a:t>:</a:t>
            </a:r>
          </a:p>
          <a:p>
            <a:pPr lvl="1"/>
            <a:r>
              <a:rPr lang="en-US" b="1" smtClean="0"/>
              <a:t>May 6, 1856 – September 23, 1939</a:t>
            </a:r>
          </a:p>
          <a:p>
            <a:pPr lvl="1"/>
            <a:r>
              <a:rPr lang="en-US" b="1" smtClean="0"/>
              <a:t>Austrian</a:t>
            </a:r>
          </a:p>
          <a:p>
            <a:pPr lvl="1"/>
            <a:r>
              <a:rPr lang="en-US" b="1" smtClean="0"/>
              <a:t>Jewish</a:t>
            </a:r>
          </a:p>
          <a:p>
            <a:pPr lvl="1"/>
            <a:r>
              <a:rPr lang="en-US" b="1" smtClean="0"/>
              <a:t>founded the psychoanalytic school of psychiatry</a:t>
            </a:r>
          </a:p>
          <a:p>
            <a:pPr lvl="1"/>
            <a:r>
              <a:rPr lang="en-US" b="1" smtClean="0"/>
              <a:t>despite controversy, his ideas still linger…</a:t>
            </a:r>
          </a:p>
          <a:p>
            <a:endParaRPr lang="en-US" smtClean="0"/>
          </a:p>
          <a:p>
            <a:pPr lvl="1"/>
            <a:endParaRPr lang="en-US" smtClean="0"/>
          </a:p>
        </p:txBody>
      </p:sp>
      <p:pic>
        <p:nvPicPr>
          <p:cNvPr id="20485" name="Picture 3" descr="freud_ciga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3975" y="2365375"/>
            <a:ext cx="2282825" cy="3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5948" y="753665"/>
            <a:ext cx="6489065" cy="906659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Neo-Freudians</a:t>
            </a:r>
            <a:endParaRPr lang="en-US" dirty="0"/>
          </a:p>
        </p:txBody>
      </p:sp>
      <p:sp>
        <p:nvSpPr>
          <p:cNvPr id="3994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Pretty much agreed with Freud, </a:t>
            </a:r>
            <a:r>
              <a:rPr lang="en-US" b="1" i="1" u="sng" smtClean="0"/>
              <a:t>BUT</a:t>
            </a:r>
            <a:r>
              <a:rPr lang="en-US" b="1" smtClean="0"/>
              <a:t>…</a:t>
            </a:r>
          </a:p>
          <a:p>
            <a:pPr marL="971550" lvl="1" indent="-514350">
              <a:buFont typeface="Calisto MT" pitchFamily="18" charset="0"/>
              <a:buAutoNum type="arabicPeriod"/>
            </a:pPr>
            <a:r>
              <a:rPr lang="en-US" b="1" smtClean="0"/>
              <a:t>Emphasized a conscious interpretation of experience </a:t>
            </a:r>
          </a:p>
          <a:p>
            <a:pPr lvl="2"/>
            <a:r>
              <a:rPr lang="en-US" b="1" smtClean="0"/>
              <a:t>Interpreting experience, and coping with the environment</a:t>
            </a:r>
          </a:p>
          <a:p>
            <a:pPr marL="971550" lvl="1" indent="-514350">
              <a:buFont typeface="Calisto MT" pitchFamily="18" charset="0"/>
              <a:buAutoNum type="arabicPeriod"/>
            </a:pPr>
            <a:r>
              <a:rPr lang="en-US" b="1" smtClean="0"/>
              <a:t>Criticized Freud's emphasis on sex and aggression as all-consuming motivators</a:t>
            </a:r>
          </a:p>
          <a:p>
            <a:pPr lvl="2"/>
            <a:r>
              <a:rPr lang="en-US" b="1" smtClean="0"/>
              <a:t>Placed more emphasis on loftier motives and social interaction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57200" y="558800"/>
            <a:ext cx="8229600" cy="1143000"/>
          </a:xfrm>
        </p:spPr>
        <p:txBody>
          <a:bodyPr/>
          <a:lstStyle/>
          <a:p>
            <a:r>
              <a:rPr lang="en-US" smtClean="0"/>
              <a:t>Neo-Freudians…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739775" y="2414588"/>
            <a:ext cx="7662863" cy="3267075"/>
          </a:xfrm>
        </p:spPr>
        <p:txBody>
          <a:bodyPr/>
          <a:lstStyle/>
          <a:p>
            <a:r>
              <a:rPr lang="en-US" b="1" smtClean="0"/>
              <a:t>Alfred Adler and Karen Horney</a:t>
            </a:r>
          </a:p>
          <a:p>
            <a:pPr lvl="2"/>
            <a:r>
              <a:rPr lang="en-US" b="1" smtClean="0"/>
              <a:t>The importance of childhood is important</a:t>
            </a:r>
          </a:p>
          <a:p>
            <a:pPr lvl="2"/>
            <a:r>
              <a:rPr lang="en-US" b="1" smtClean="0"/>
              <a:t>But, social, not sexual tensions are crucial for personality development.</a:t>
            </a:r>
          </a:p>
        </p:txBody>
      </p:sp>
      <p:pic>
        <p:nvPicPr>
          <p:cNvPr id="40963" name="Picture 3" descr="11adl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1800" y="4117975"/>
            <a:ext cx="2014538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 descr="11horne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5563" y="4117975"/>
            <a:ext cx="21209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Neo-Freudians (cont’d)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Alfred Adler</a:t>
            </a:r>
            <a:r>
              <a:rPr lang="en-US" smtClean="0"/>
              <a:t>- </a:t>
            </a:r>
          </a:p>
          <a:p>
            <a:pPr lvl="1"/>
            <a:r>
              <a:rPr lang="en-US" b="1" smtClean="0"/>
              <a:t>much of our behavior is driven by efforts to conquer childhood feelings of inferiority</a:t>
            </a:r>
          </a:p>
          <a:p>
            <a:pPr lvl="2"/>
            <a:r>
              <a:rPr lang="en-US" b="1" smtClean="0"/>
              <a:t>Feelings that trigger our striving for superiority and power (“inferiority complex”)</a:t>
            </a:r>
          </a:p>
          <a:p>
            <a:endParaRPr lang="en-US" smtClean="0"/>
          </a:p>
        </p:txBody>
      </p:sp>
      <p:pic>
        <p:nvPicPr>
          <p:cNvPr id="41987" name="Picture 3" descr="11adl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0600" y="4354513"/>
            <a:ext cx="1814513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Neo-Freudians (cont’d)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Karen Horney</a:t>
            </a:r>
            <a:r>
              <a:rPr lang="en-US" smtClean="0"/>
              <a:t>- </a:t>
            </a:r>
          </a:p>
          <a:p>
            <a:pPr lvl="1"/>
            <a:r>
              <a:rPr lang="en-US" smtClean="0"/>
              <a:t>childhood anxiety is developed a child’s sense of helplessness.</a:t>
            </a:r>
          </a:p>
          <a:p>
            <a:pPr lvl="1"/>
            <a:r>
              <a:rPr lang="en-US" smtClean="0"/>
              <a:t>triggers our desire for love and security</a:t>
            </a:r>
          </a:p>
          <a:p>
            <a:pPr lvl="1"/>
            <a:r>
              <a:rPr lang="en-US" smtClean="0"/>
              <a:t>sought to balance Freud's masculine biases, and disagreed with his theory of “penis envy”</a:t>
            </a:r>
          </a:p>
          <a:p>
            <a:endParaRPr lang="en-US" smtClean="0"/>
          </a:p>
        </p:txBody>
      </p:sp>
      <p:pic>
        <p:nvPicPr>
          <p:cNvPr id="43011" name="Picture 3" descr="11horne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54813" y="4452938"/>
            <a:ext cx="16478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Another Neo-Freudian…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075" y="1938338"/>
            <a:ext cx="7662863" cy="326707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Carl Jung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Less emphasis on social factors, but agreed the unconscious plays a significant role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unconscious is more than just repressed thoughts and feelings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emphasized the idea of a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collective unconscious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concept of a shared, inherited reservoir of memory traces from our species' universal history.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Ex. different cultures sharing certain myths and images</a:t>
            </a:r>
          </a:p>
          <a:p>
            <a:pPr lvl="3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Mother as the symbol for nurturance </a:t>
            </a:r>
          </a:p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4035" name="Picture 3" descr="carl-jung-phot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7375" y="4194175"/>
            <a:ext cx="2033588" cy="23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i="1" dirty="0" smtClean="0"/>
              <a:t>How do You Assess The "Unconscious" Mind?</a:t>
            </a:r>
            <a:endParaRPr lang="en-US" dirty="0"/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Psychoanalysts are not interested in objective tests that assess conscious knowledge </a:t>
            </a:r>
          </a:p>
          <a:p>
            <a:pPr lvl="1"/>
            <a:r>
              <a:rPr lang="en-US" smtClean="0"/>
              <a:t>hidden conflicts and impulses! </a:t>
            </a:r>
          </a:p>
          <a:p>
            <a:r>
              <a:rPr lang="en-US" b="1" smtClean="0"/>
              <a:t>Projective personality tests </a:t>
            </a:r>
            <a:r>
              <a:rPr lang="en-US" smtClean="0"/>
              <a:t>attempt to assess the unconscious by providing ambiguous stimuli designed to trigger the projection of one's inner feelings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Projective personality tests 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Thematic Apperception Test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(TAT)- 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people express their inner feelings and interests through the stories they make up about ambiguous pictures.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Rorschach Inkblot Test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en-US" sz="1946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(Rorschach from “The Watchmen”)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most widely used projective test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uses a set of 10 inkblots to identify people's inner feelings by analyzing their interpretations of the blots. 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sym typeface="Wingdings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Tests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 Reliability (consistency) and Validity (aim)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2529" y="490054"/>
            <a:ext cx="6432757" cy="11430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Rorschach Inkblot Test</a:t>
            </a:r>
            <a:endParaRPr lang="en-US" dirty="0"/>
          </a:p>
        </p:txBody>
      </p:sp>
      <p:sp>
        <p:nvSpPr>
          <p:cNvPr id="4710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http://en.wikipedia.org/wiki/Rorschach_test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i="1" dirty="0" smtClean="0"/>
              <a:t>Evaluating the psychoanalytic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Lack good scientific evidence and offer only after-the-fact explanations with no predictive validity. 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Developmental psychologists argue that personality development is lifelong and not completed in childhood </a:t>
            </a:r>
          </a:p>
          <a:p>
            <a:pPr marL="971550" lvl="1" indent="-51435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Gender identity occurs much earlier in childhood than Freud has suggested and research has shown that gender identity occurs even without a same-sex parent as a role model.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Negative and traumatic events are remembered well (not repressed).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 repression a myth? (pg. 512)</a:t>
            </a:r>
          </a:p>
          <a:p>
            <a:pPr marL="914400" lvl="1" indent="-51435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Shouldn’t we repress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traumtic</a:t>
            </a:r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events?</a:t>
            </a:r>
          </a:p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 Defense of Freud…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drew attention to the unconscious</a:t>
            </a:r>
          </a:p>
          <a:p>
            <a:r>
              <a:rPr lang="en-US" smtClean="0"/>
              <a:t>effects of anxiety and our ability to cope with it</a:t>
            </a:r>
          </a:p>
          <a:p>
            <a:r>
              <a:rPr lang="en-US" smtClean="0"/>
              <a:t>our struggle with balancing biological impulses and social acceptance. </a:t>
            </a:r>
          </a:p>
          <a:p>
            <a:r>
              <a:rPr lang="en-US" smtClean="0"/>
              <a:t>language: ego, repression, "anal", fixation, and “having a complex”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Freud in Pop Culture</a:t>
            </a:r>
            <a:endParaRPr lang="en-US" dirty="0"/>
          </a:p>
        </p:txBody>
      </p:sp>
      <p:pic>
        <p:nvPicPr>
          <p:cNvPr id="21508" name="Content Placeholder 8" descr="freud_action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2442" r="-82442"/>
          <a:stretch>
            <a:fillRect/>
          </a:stretch>
        </p:blipFill>
        <p:spPr>
          <a:xfrm>
            <a:off x="-1439863" y="2471738"/>
            <a:ext cx="8669338" cy="4386262"/>
          </a:xfrm>
        </p:spPr>
      </p:pic>
      <p:pic>
        <p:nvPicPr>
          <p:cNvPr id="21509" name="Picture 9" descr="freud_magne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67325" y="2471738"/>
            <a:ext cx="14478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0" descr="freudian_slipper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2275" y="4749800"/>
            <a:ext cx="29686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2" descr="Dr_Freuds_Therapy_Ball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15225" y="2820988"/>
            <a:ext cx="955675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Freud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u="sng" dirty="0" smtClean="0">
                <a:solidFill>
                  <a:schemeClr val="tx1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Freud is best known for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: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400" dirty="0" smtClean="0">
                <a:solidFill>
                  <a:schemeClr val="tx1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his theories of the unconscious mind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400" dirty="0" smtClean="0">
                <a:solidFill>
                  <a:schemeClr val="tx1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the defense mechanism of repression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400" dirty="0" smtClean="0">
                <a:solidFill>
                  <a:schemeClr val="tx1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for creating the clinical practice of psychoanalysis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400" dirty="0" smtClean="0">
                <a:solidFill>
                  <a:schemeClr val="tx1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dream interpretation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400" dirty="0" smtClean="0">
                <a:solidFill>
                  <a:schemeClr val="tx1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And, without a doubt, his constant references to  sex, Sex, SEX!</a:t>
            </a:r>
          </a:p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Freud</a:t>
            </a:r>
            <a:endParaRPr lang="en-US" dirty="0"/>
          </a:p>
        </p:txBody>
      </p:sp>
      <p:sp>
        <p:nvSpPr>
          <p:cNvPr id="2355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u="sng" smtClean="0"/>
              <a:t>Freud is not so known for:</a:t>
            </a:r>
          </a:p>
          <a:p>
            <a:pPr lvl="1"/>
            <a:r>
              <a:rPr lang="en-US" sz="2400" b="1" smtClean="0"/>
              <a:t>His research (and heavy experimentation) involving cocaine: “On Coca”</a:t>
            </a:r>
          </a:p>
          <a:p>
            <a:pPr lvl="2"/>
            <a:r>
              <a:rPr lang="en-US" sz="2400" b="1" smtClean="0"/>
              <a:t>Analgesic (painkiller)</a:t>
            </a:r>
          </a:p>
          <a:p>
            <a:pPr lvl="2"/>
            <a:r>
              <a:rPr lang="en-US" sz="2400" b="1" smtClean="0"/>
              <a:t>Antidepressant</a:t>
            </a:r>
          </a:p>
          <a:p>
            <a:pPr lvl="2"/>
            <a:r>
              <a:rPr lang="en-US" sz="2400" b="1" smtClean="0"/>
              <a:t>“nasal reflex neurosis“</a:t>
            </a:r>
          </a:p>
          <a:p>
            <a:pPr lvl="2"/>
            <a:r>
              <a:rPr lang="en-US" sz="2400" b="1" smtClean="0"/>
              <a:t>Got his friend off morphine addiction…</a:t>
            </a:r>
          </a:p>
          <a:p>
            <a:pPr lvl="2"/>
            <a:r>
              <a:rPr lang="en-US" sz="2400" b="1" smtClean="0"/>
              <a:t>“The Cocaine Incident”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46325"/>
            <a:ext cx="7772400" cy="1470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The Psychoanalytic Perspective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16350"/>
            <a:ext cx="6400800" cy="1752600"/>
          </a:xfrm>
        </p:spPr>
        <p:txBody>
          <a:bodyPr rtlCol="0"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800" b="1" dirty="0" smtClean="0"/>
              <a:t>childhood sexuality and </a:t>
            </a:r>
            <a:r>
              <a:rPr lang="en-US" sz="2800" b="1" i="1" dirty="0" smtClean="0"/>
              <a:t>unconscious</a:t>
            </a:r>
            <a:r>
              <a:rPr lang="en-US" sz="2800" b="1" dirty="0" smtClean="0"/>
              <a:t> motivations influence personality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Terms you need to know…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739775" y="2100263"/>
            <a:ext cx="7662863" cy="3267075"/>
          </a:xfrm>
        </p:spPr>
        <p:txBody>
          <a:bodyPr/>
          <a:lstStyle/>
          <a:p>
            <a:r>
              <a:rPr lang="en-US" sz="2400" b="1" u="sng" smtClean="0"/>
              <a:t>Free Association</a:t>
            </a:r>
            <a:r>
              <a:rPr lang="en-US" sz="2400" b="1" smtClean="0"/>
              <a:t>:</a:t>
            </a:r>
          </a:p>
          <a:p>
            <a:pPr lvl="1"/>
            <a:r>
              <a:rPr lang="en-US" sz="2400" b="1" smtClean="0"/>
              <a:t>thought diarrhea!</a:t>
            </a:r>
          </a:p>
          <a:p>
            <a:r>
              <a:rPr lang="en-US" sz="2400" b="1" u="sng" smtClean="0"/>
              <a:t>The Unconscious</a:t>
            </a:r>
            <a:r>
              <a:rPr lang="en-US" sz="2400" b="1" smtClean="0"/>
              <a:t>: </a:t>
            </a:r>
          </a:p>
          <a:p>
            <a:pPr lvl="1"/>
            <a:r>
              <a:rPr lang="en-US" sz="2400" b="1" smtClean="0"/>
              <a:t>information processing of which we are unaware.</a:t>
            </a:r>
          </a:p>
          <a:p>
            <a:pPr lvl="1"/>
            <a:r>
              <a:rPr lang="en-US" sz="2400" b="1" smtClean="0"/>
              <a:t>Thoughts, wishes, feelings and memories</a:t>
            </a:r>
          </a:p>
          <a:p>
            <a:pPr lvl="1"/>
            <a:r>
              <a:rPr lang="en-US" sz="2400" b="1" smtClean="0"/>
              <a:t>Access to the unconscious = root of understanding one’s thoughts and behaviors</a:t>
            </a:r>
          </a:p>
          <a:p>
            <a:r>
              <a:rPr lang="en-US" sz="2400" b="1" u="sng" smtClean="0"/>
              <a:t>Preconscious</a:t>
            </a:r>
            <a:r>
              <a:rPr lang="en-US" sz="2400" b="1" smtClean="0"/>
              <a:t>: </a:t>
            </a:r>
          </a:p>
          <a:p>
            <a:pPr lvl="1"/>
            <a:r>
              <a:rPr lang="en-US" sz="2400" b="1" smtClean="0"/>
              <a:t>information that is not conscious but is retrievable into conscious awareness.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03850" y="2470150"/>
            <a:ext cx="299878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i="1" dirty="0">
                <a:solidFill>
                  <a:srgbClr val="FF0000"/>
                </a:solidFill>
                <a:effectLst>
                  <a:outerShdw blurRad="50800" dist="38100" dir="5400000">
                    <a:srgbClr val="000000">
                      <a:alpha val="43000"/>
                    </a:srgbClr>
                  </a:outerShdw>
                </a:effectLst>
                <a:latin typeface="+mn-lt"/>
              </a:rPr>
              <a:t>Psychoanalysis</a:t>
            </a:r>
            <a:endParaRPr lang="en-US" sz="3600" i="1" dirty="0">
              <a:solidFill>
                <a:srgbClr val="FF0000"/>
              </a:solidFill>
              <a:effectLst>
                <a:outerShdw blurRad="50800" dist="38100" dir="5400000">
                  <a:srgbClr val="000000">
                    <a:alpha val="43000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Picture 4" descr="pirat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66875"/>
            <a:ext cx="8229600" cy="497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smtClean="0"/>
              <a:t>Freudian Personality Structure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Personality arises from conflict:</a:t>
            </a:r>
          </a:p>
          <a:p>
            <a:pPr lvl="1" algn="ctr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algn="ctr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-Aggressive, pleasure-seeking biological impulses</a:t>
            </a:r>
          </a:p>
          <a:p>
            <a:pPr lvl="1" algn="ctr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vs.</a:t>
            </a:r>
          </a:p>
          <a:p>
            <a:pPr lvl="1" algn="ctr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Internalized social restraints-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Personality is the result of our efforts to resolve this conflict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-Satisfaction without guilt or punishment-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063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Three interacting and conflicting systems: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0063"/>
            <a:ext cx="7662863" cy="3267075"/>
          </a:xfrm>
        </p:spPr>
        <p:txBody>
          <a:bodyPr rtlCol="0">
            <a:normAutofit fontScale="25000" lnSpcReduction="20000"/>
          </a:bodyPr>
          <a:lstStyle/>
          <a:p>
            <a:pPr lvl="1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en-US" sz="256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1) </a:t>
            </a:r>
            <a:r>
              <a:rPr lang="en-US" sz="96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ID</a:t>
            </a:r>
            <a:r>
              <a:rPr lang="en-US" sz="9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strives to satisfy basic sexual and aggressive drives. 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"pleasure principle”</a:t>
            </a:r>
            <a:r>
              <a:rPr lang="en-US" sz="9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seeks only its own pleasure with no regard for logic or reason. 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9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Survive, reproduce, aggress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9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Ex. a small child wants only immediate gratification</a:t>
            </a:r>
            <a:endParaRPr lang="en-US" sz="9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2) </a:t>
            </a:r>
            <a:r>
              <a:rPr lang="en-US" sz="96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EGO</a:t>
            </a:r>
            <a:r>
              <a:rPr lang="en-US" sz="9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conscious, “executive” part of personality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9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“reality principle”: strives to satisfy the id's desires in realistic ways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9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Conscious perceptions, thoughts, judgments, and memories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9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mediates among the demands of the id, superego and reality. </a:t>
            </a:r>
          </a:p>
          <a:p>
            <a:pPr fontAlgn="auto">
              <a:spcAft>
                <a:spcPts val="0"/>
              </a:spcAft>
              <a:defRPr/>
            </a:pPr>
            <a:endParaRPr lang="en-US" sz="9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911</TotalTime>
  <Words>1249</Words>
  <Application>Microsoft Macintosh PowerPoint</Application>
  <PresentationFormat>On-screen Show (4:3)</PresentationFormat>
  <Paragraphs>177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9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Calisto MT</vt:lpstr>
      <vt:lpstr>Arial</vt:lpstr>
      <vt:lpstr>Wingdings</vt:lpstr>
      <vt:lpstr>Calibri</vt:lpstr>
      <vt:lpstr>Genesis</vt:lpstr>
      <vt:lpstr>Genesis</vt:lpstr>
      <vt:lpstr>Genesis</vt:lpstr>
      <vt:lpstr>Genesis</vt:lpstr>
      <vt:lpstr>Genesis</vt:lpstr>
      <vt:lpstr>Genesis</vt:lpstr>
      <vt:lpstr>Genesis</vt:lpstr>
      <vt:lpstr>Genesis</vt:lpstr>
      <vt:lpstr>Genesis</vt:lpstr>
      <vt:lpstr>Personality</vt:lpstr>
      <vt:lpstr>Slide 2</vt:lpstr>
      <vt:lpstr>Slide 3</vt:lpstr>
      <vt:lpstr>Slide 4</vt:lpstr>
      <vt:lpstr>Slide 5</vt:lpstr>
      <vt:lpstr>The Psychoanalytic Perspective </vt:lpstr>
      <vt:lpstr>Terms you need to know…</vt:lpstr>
      <vt:lpstr>Freudian Personality Structure</vt:lpstr>
      <vt:lpstr> Three interacting and conflicting systems: </vt:lpstr>
      <vt:lpstr>Three interacting and conflicting systems (cont’d)…</vt:lpstr>
      <vt:lpstr>Defense Mechanisms</vt:lpstr>
      <vt:lpstr>Defense Mechanisms -Repression-</vt:lpstr>
      <vt:lpstr>Other Defense Mechanisms…</vt:lpstr>
      <vt:lpstr>More Defense Mechanisms…</vt:lpstr>
      <vt:lpstr>More Defense Mechanisms…(my my, we’re defensive!)</vt:lpstr>
      <vt:lpstr>Personality Development “Psychosexual Stages" of development  </vt:lpstr>
      <vt:lpstr>Slide 17</vt:lpstr>
      <vt:lpstr>Psychosexual stages (cont’d)</vt:lpstr>
      <vt:lpstr>Psychosexual Development (Cont’d)</vt:lpstr>
      <vt:lpstr>Slide 20</vt:lpstr>
      <vt:lpstr>Neo-Freudians…</vt:lpstr>
      <vt:lpstr>Neo-Freudians (cont’d)</vt:lpstr>
      <vt:lpstr>Neo-Freudians (cont’d)</vt:lpstr>
      <vt:lpstr>Another Neo-Freudian…</vt:lpstr>
      <vt:lpstr>How do You Assess The "Unconscious" Mind?</vt:lpstr>
      <vt:lpstr>Projective personality tests </vt:lpstr>
      <vt:lpstr>Slide 27</vt:lpstr>
      <vt:lpstr>Evaluating the psychoanalytic perspective</vt:lpstr>
      <vt:lpstr>In Defense of Freud…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Psychoanalytic Perspective </dc:title>
  <dc:creator>Scott Reid</dc:creator>
  <cp:lastModifiedBy>kanthony</cp:lastModifiedBy>
  <cp:revision>62</cp:revision>
  <dcterms:created xsi:type="dcterms:W3CDTF">2010-03-03T01:07:15Z</dcterms:created>
  <dcterms:modified xsi:type="dcterms:W3CDTF">2012-03-15T17:40:24Z</dcterms:modified>
</cp:coreProperties>
</file>