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4"/>
  </p:notesMasterIdLst>
  <p:handoutMasterIdLst>
    <p:handoutMasterId r:id="rId35"/>
  </p:handout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</p:sldIdLst>
  <p:sldSz cx="9144000" cy="6858000" type="screen4x3"/>
  <p:notesSz cx="6858000" cy="919003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090807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B133A"/>
    <a:srgbClr val="090807"/>
    <a:srgbClr val="180C54"/>
    <a:srgbClr val="666699"/>
    <a:srgbClr val="A50021"/>
    <a:srgbClr val="E7F115"/>
    <a:srgbClr val="44CD41"/>
    <a:srgbClr val="2A1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22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95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1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1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A98B16-353D-47CF-B4A2-65D7A561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953F0C-919D-4221-BD6E-737FCECA1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D52FD-9C2E-4217-835F-4A341FA39E9F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CC9FF-224A-4CE8-8E48-0716A07D493B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22CE6-B7F0-4482-A955-F53CE85BBC3A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4AC6C-C89A-490D-9E38-1F9203C39CF9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4EC7B-2283-41B4-9AB2-04EFC79B398F}" type="slidenum">
              <a:rPr lang="en-US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93AD3-56BC-4476-8B3A-B6818ABB01C4}" type="slidenum">
              <a:rPr lang="en-US"/>
              <a:pPr/>
              <a:t>14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83C11-DEA6-42D7-A060-27462630AC55}" type="slidenum">
              <a:rPr lang="en-US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127A4-A702-4FCC-A63E-278B305B5358}" type="slidenum">
              <a:rPr lang="en-US"/>
              <a:pPr/>
              <a:t>16</a:t>
            </a:fld>
            <a:endParaRPr lang="en-US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F1AFD-E5C4-4A75-8CF3-4B8063E5A4CF}" type="slidenum">
              <a:rPr lang="en-US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5D99B-436B-4442-9975-76AF2232AA94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57C2B-2BD8-46C0-84E5-C13C56995E93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1A150-42E0-4E09-8EE0-E62100966C57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669925"/>
            <a:ext cx="4670425" cy="3502025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246563"/>
            <a:ext cx="4975225" cy="40243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CFBC7-F9B1-42E8-AEE5-423BAC4496C0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AB061-9EA4-4311-ACA2-F6F2C971AC56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63451-83E7-4042-908E-AAA5E8457A1E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64ABC-2ABC-4E64-B4C4-8321B601D3CF}" type="slidenum">
              <a:rPr lang="en-US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C01A4-4395-4366-ABD3-C86C6E22E821}" type="slidenum">
              <a:rPr lang="en-US"/>
              <a:pPr/>
              <a:t>24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483EA-062D-4AFB-B061-B6BC10240C9A}" type="slidenum">
              <a:rPr lang="en-US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A1FCA-F206-4F2E-93B7-3A9D23F78C8E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A37C7-A0EA-49E4-A284-D06F2234440F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B90F3-32FD-4875-AC95-94C547012F66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077BD-EF75-43A2-8E42-3145C8489D85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62BE8-42CB-4149-82C7-2D1D0393038F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669925"/>
            <a:ext cx="4670425" cy="3502025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246563"/>
            <a:ext cx="4975225" cy="40243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4" tIns="44792" rIns="89584" bIns="4479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D47E4-5D52-4C56-9D1D-89C7F1606550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D1C1-EC2C-4C7D-9A0B-9C264F2944CD}" type="slidenum">
              <a:rPr lang="en-US"/>
              <a:pPr/>
              <a:t>31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12BCB-9621-4AEC-89C4-5FBDB7E25D85}" type="slidenum">
              <a:rPr lang="en-US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C2B8E-9F1E-4DC8-BC6A-4457704F22A3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F7A4-B9F1-4377-B4EB-1A4C86A0E388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4BBDE-3A5E-4166-8EFD-CD1EC7095E1F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5696D-8F78-485D-A9A5-DB0483E1DC16}" type="slidenum">
              <a:rPr lang="en-US"/>
              <a:pPr/>
              <a:t>7</a:t>
            </a:fld>
            <a:endParaRPr lang="en-US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DBFB7-75AA-45DD-A712-F1C22D257C7E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0EE7C-6036-4E7C-8886-39EA668AAED3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7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3CBF82A-7A1B-4592-90EA-BCE2408BB2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B1F0-5A08-4E4D-82A6-BC91EC80B7C8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B972-898C-4903-81C6-08FE6B9F5369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5D2A-E90A-42D9-B68A-D56D5DAB7FB1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0B7A-942F-4074-BD3E-AAC68BCAA857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BA32-3AD4-4893-81F8-368BFF00E80B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0BDE-F724-4E14-97B1-4603545D4642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EC95-9F7F-4EC7-8693-23B193568836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3D31-2997-4E53-A0E1-650F98C56364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2CB3-40C7-4918-8254-DA4995FF4116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EF98-DE84-4E65-996C-1C3DBABE08C1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2057" name="Picture 33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4CCFE6-6766-4B9E-9250-32A57B3310DE}" type="slidenum">
              <a:rPr lang="en-CA"/>
              <a:pPr>
                <a:defRPr/>
              </a:pPr>
              <a:t>‹#›</a:t>
            </a:fld>
            <a:endParaRPr lang="en-CA" sz="1400"/>
          </a:p>
        </p:txBody>
      </p:sp>
      <p:sp>
        <p:nvSpPr>
          <p:cNvPr id="2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mbgnet.net/teachers/myst8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Aquatic &amp; Terrestrial</a:t>
            </a:r>
            <a:br>
              <a:rPr lang="en-US" smtClean="0"/>
            </a:br>
            <a:r>
              <a:rPr lang="en-US" smtClean="0"/>
              <a:t>Biomes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133600"/>
            <a:ext cx="3733800" cy="12954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Science 1206</a:t>
            </a:r>
          </a:p>
          <a:p>
            <a:pPr eaLnBrk="1" hangingPunct="1"/>
            <a:endParaRPr lang="en-US" smtClean="0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2057400" y="28956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854018" name="Object 2"/>
          <p:cNvGraphicFramePr>
            <a:graphicFrameLocks noChangeAspect="1"/>
          </p:cNvGraphicFramePr>
          <p:nvPr/>
        </p:nvGraphicFramePr>
        <p:xfrm>
          <a:off x="1981200" y="2743200"/>
          <a:ext cx="2190750" cy="2282825"/>
        </p:xfrm>
        <a:graphic>
          <a:graphicData uri="http://schemas.openxmlformats.org/presentationml/2006/ole">
            <p:oleObj spid="_x0000_s1026" name="Clip" r:id="rId4" imgW="4525560" imgH="4716000" progId="">
              <p:embed/>
            </p:oleObj>
          </a:graphicData>
        </a:graphic>
      </p:graphicFrame>
      <p:graphicFrame>
        <p:nvGraphicFramePr>
          <p:cNvPr id="854019" name="Object 3"/>
          <p:cNvGraphicFramePr>
            <a:graphicFrameLocks noChangeAspect="1"/>
          </p:cNvGraphicFramePr>
          <p:nvPr/>
        </p:nvGraphicFramePr>
        <p:xfrm>
          <a:off x="914400" y="4648200"/>
          <a:ext cx="838200" cy="665163"/>
        </p:xfrm>
        <a:graphic>
          <a:graphicData uri="http://schemas.openxmlformats.org/presentationml/2006/ole">
            <p:oleObj spid="_x0000_s1027" name="Clip" r:id="rId5" imgW="4304880" imgH="3420720" progId="">
              <p:embed/>
            </p:oleObj>
          </a:graphicData>
        </a:graphic>
      </p:graphicFrame>
      <p:graphicFrame>
        <p:nvGraphicFramePr>
          <p:cNvPr id="854020" name="Object 4"/>
          <p:cNvGraphicFramePr>
            <a:graphicFrameLocks noChangeAspect="1"/>
          </p:cNvGraphicFramePr>
          <p:nvPr/>
        </p:nvGraphicFramePr>
        <p:xfrm>
          <a:off x="3962400" y="4343400"/>
          <a:ext cx="4298950" cy="2214563"/>
        </p:xfrm>
        <a:graphic>
          <a:graphicData uri="http://schemas.openxmlformats.org/presentationml/2006/ole">
            <p:oleObj spid="_x0000_s1028" name="Clip" r:id="rId6" imgW="7497360" imgH="3863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The Tundra Plants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772400" cy="4724400"/>
          </a:xfrm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 Black" pitchFamily="34" charset="0"/>
              </a:rPr>
              <a:t>Mosses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 Black" pitchFamily="34" charset="0"/>
              </a:rPr>
              <a:t>Lichens (reindeer moss)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 Black" pitchFamily="34" charset="0"/>
              </a:rPr>
              <a:t>Grasses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 Black" pitchFamily="34" charset="0"/>
              </a:rPr>
              <a:t>Sedges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 Black" pitchFamily="34" charset="0"/>
              </a:rPr>
              <a:t>Shrubs.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 Black" pitchFamily="34" charset="0"/>
              </a:rPr>
              <a:t>The word</a:t>
            </a:r>
            <a:r>
              <a:rPr lang="en-US" sz="2400" smtClean="0">
                <a:solidFill>
                  <a:srgbClr val="DFF53D"/>
                </a:solidFill>
                <a:latin typeface="Arial Black" pitchFamily="34" charset="0"/>
              </a:rPr>
              <a:t> </a:t>
            </a:r>
            <a:r>
              <a:rPr lang="en-US" sz="2400" smtClean="0">
                <a:solidFill>
                  <a:srgbClr val="2A11E3"/>
                </a:solidFill>
                <a:latin typeface="Arial Black" pitchFamily="34" charset="0"/>
              </a:rPr>
              <a:t>tundra </a:t>
            </a:r>
            <a:r>
              <a:rPr lang="en-US" sz="2400" smtClean="0">
                <a:latin typeface="Arial Black" pitchFamily="34" charset="0"/>
              </a:rPr>
              <a:t>means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 Black" pitchFamily="34" charset="0"/>
              </a:rPr>
              <a:t>“marshy plain”.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12292" name="Picture 5" descr="The ground cover is half tussock grass and half mixed mosses and tundra pl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Tundra Animals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Musk oxen</a:t>
            </a:r>
          </a:p>
          <a:p>
            <a:pPr eaLnBrk="1" hangingPunct="1"/>
            <a:r>
              <a:rPr lang="en-US" smtClean="0"/>
              <a:t>Caribou</a:t>
            </a:r>
          </a:p>
          <a:p>
            <a:pPr eaLnBrk="1" hangingPunct="1"/>
            <a:r>
              <a:rPr lang="en-US" smtClean="0"/>
              <a:t>Wolves</a:t>
            </a:r>
          </a:p>
          <a:p>
            <a:pPr eaLnBrk="1" hangingPunct="1"/>
            <a:r>
              <a:rPr lang="en-US" smtClean="0"/>
              <a:t>Arctic hares</a:t>
            </a:r>
          </a:p>
          <a:p>
            <a:pPr eaLnBrk="1" hangingPunct="1"/>
            <a:r>
              <a:rPr lang="en-US" smtClean="0"/>
              <a:t>Arctic fox</a:t>
            </a:r>
          </a:p>
          <a:p>
            <a:pPr eaLnBrk="1" hangingPunct="1"/>
            <a:r>
              <a:rPr lang="en-US" smtClean="0"/>
              <a:t>Lemmings</a:t>
            </a:r>
          </a:p>
          <a:p>
            <a:pPr eaLnBrk="1" hangingPunct="1"/>
            <a:r>
              <a:rPr lang="en-US" smtClean="0"/>
              <a:t>Snowy owls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Insects include black flies and mosquitoes.</a:t>
            </a:r>
          </a:p>
        </p:txBody>
      </p:sp>
      <p:pic>
        <p:nvPicPr>
          <p:cNvPr id="13317" name="Picture 12" descr="tundra1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22542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carib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3200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 bldLvl="2" autoUpdateAnimBg="0"/>
      <p:bldP spid="669700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Tundra Soil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2A11E3"/>
                </a:solidFill>
              </a:rPr>
              <a:t>Permafrost</a:t>
            </a:r>
            <a:r>
              <a:rPr lang="en-US" smtClean="0"/>
              <a:t> (permanently frozen soil) is present.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This makes the growth of large plants impossible.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It ranges in depth from a few inches to several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Boreal Coniferous Forest (Taiga)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772400" cy="4603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2A11E3"/>
                </a:solidFill>
              </a:rPr>
              <a:t>Location: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South of the tundra extending across North America.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Newfoundland is considered part of the boreal forest biome.</a:t>
            </a:r>
          </a:p>
        </p:txBody>
      </p:sp>
      <p:pic>
        <p:nvPicPr>
          <p:cNvPr id="15364" name="Picture 9" descr="taiga_location_ma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452596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Boreal Forest Climate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Temperature: Slightly higher than Tundra biome, cold winters and warm summers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Average precipitation of 50-100 cm.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Growing season is about 120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Boreal Forest Plants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/>
              <a:t>Dominated by conifers</a:t>
            </a:r>
            <a:r>
              <a:rPr lang="en-US" sz="3200" b="1" smtClean="0">
                <a:solidFill>
                  <a:srgbClr val="44CD41"/>
                </a:solidFill>
              </a:rPr>
              <a:t> </a:t>
            </a:r>
            <a:r>
              <a:rPr lang="en-US" sz="3200" b="1" smtClean="0"/>
              <a:t>(pine, fir, spruce)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Some deciduous trees (birch, maple)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Ferns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Moss</a:t>
            </a:r>
          </a:p>
        </p:txBody>
      </p:sp>
      <p:pic>
        <p:nvPicPr>
          <p:cNvPr id="17412" name="Picture 8" descr="balsam_fir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violetsetc-764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3352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Fraser_Fir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8238" y="1981200"/>
            <a:ext cx="18113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moss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2098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Boreal Forest Animals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Moose, Bears, Marten (Pine martin), Snowshoe hares, Foxes, Beavers</a:t>
            </a:r>
          </a:p>
        </p:txBody>
      </p:sp>
      <p:sp>
        <p:nvSpPr>
          <p:cNvPr id="67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Variety of birds such as warblers (coniferous nesters).</a:t>
            </a:r>
          </a:p>
        </p:txBody>
      </p:sp>
      <p:pic>
        <p:nvPicPr>
          <p:cNvPr id="18437" name="Picture 6" descr="Black B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48200"/>
            <a:ext cx="2438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9495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5511800" y="2058988"/>
            <a:ext cx="4017963" cy="0"/>
            <a:chOff x="0" y="0"/>
            <a:chExt cx="2531" cy="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52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0" name="Picture 11" descr="2_wo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white_winged_crossbill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332898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  <p:bldP spid="674820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Boreal Forest Soil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Special Features: Soil with no permafrost, a deep litter layer, and is highly acidic.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Acidity due to decay of coniferous leaves which prevents other plants from growing there.</a:t>
            </a:r>
          </a:p>
        </p:txBody>
      </p:sp>
      <p:pic>
        <p:nvPicPr>
          <p:cNvPr id="19460" name="Picture 3" descr="boreal_US_For_Serv_EB071.jpg (1345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Deciduous Forest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2A11E3"/>
                </a:solidFill>
              </a:rPr>
              <a:t>Location: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South of the boreal forest.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54163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6" descr="deciduous_location_ma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1497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Deciduous Forest Climate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Temperature: Cold winters with hot summers, higher temperatures than tundra and boreal biomes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Precipitation: 75 to 150 cm of rain a year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Biomes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90807"/>
                </a:solidFill>
              </a:rPr>
              <a:t>There are </a:t>
            </a:r>
            <a:r>
              <a:rPr lang="en-US" i="1" smtClean="0">
                <a:solidFill>
                  <a:srgbClr val="090807"/>
                </a:solidFill>
              </a:rPr>
              <a:t>two major types of ecosystems</a:t>
            </a:r>
            <a:r>
              <a:rPr lang="en-US" smtClean="0">
                <a:solidFill>
                  <a:srgbClr val="090807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90807"/>
              </a:solidFill>
            </a:endParaRPr>
          </a:p>
          <a:p>
            <a:pPr eaLnBrk="1" hangingPunct="1"/>
            <a:r>
              <a:rPr lang="en-US" smtClean="0">
                <a:solidFill>
                  <a:srgbClr val="2A11E3"/>
                </a:solidFill>
                <a:latin typeface="Arial Black" pitchFamily="34" charset="0"/>
              </a:rPr>
              <a:t>Aquatic</a:t>
            </a:r>
          </a:p>
          <a:p>
            <a:pPr eaLnBrk="1" hangingPunct="1"/>
            <a:r>
              <a:rPr lang="en-US" smtClean="0">
                <a:solidFill>
                  <a:srgbClr val="2A11E3"/>
                </a:solidFill>
                <a:latin typeface="Arial Black" pitchFamily="34" charset="0"/>
              </a:rPr>
              <a:t>Terrestrial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90807"/>
                </a:solidFill>
              </a:rPr>
              <a:t>Each can be subdivided further.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Deciduous Forest Plants/ Flora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7315200" cy="4114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2A11E3"/>
                </a:solidFill>
              </a:rPr>
              <a:t>Dominated by </a:t>
            </a:r>
            <a:r>
              <a:rPr lang="en-US" sz="3200" b="1" u="sng" smtClean="0">
                <a:solidFill>
                  <a:srgbClr val="2A11E3"/>
                </a:solidFill>
              </a:rPr>
              <a:t>deciduous trees</a:t>
            </a:r>
            <a:r>
              <a:rPr lang="en-US" sz="3200" b="1" smtClean="0"/>
              <a:t> (maple, birch, chestnut, beech, oak)</a:t>
            </a:r>
          </a:p>
          <a:p>
            <a:pPr eaLnBrk="1" hangingPunct="1"/>
            <a:r>
              <a:rPr lang="en-US" sz="3200" b="1" smtClean="0"/>
              <a:t>Well developed and diversified shrubs, ferns, moss, etc.</a:t>
            </a:r>
          </a:p>
        </p:txBody>
      </p:sp>
      <p:pic>
        <p:nvPicPr>
          <p:cNvPr id="22532" name="Picture 4" descr="Autumn Foli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10050"/>
            <a:ext cx="3276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WHITE%20CEDAR%20AUTUMN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95800"/>
            <a:ext cx="2514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Deciduous Forest Animals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 are abundant and diverse due to greater diversity of plants (black bears, gray fox, squirrels, skunks, racoons, etc.)</a:t>
            </a:r>
          </a:p>
          <a:p>
            <a:pPr eaLnBrk="1" hangingPunct="1"/>
            <a:endParaRPr lang="en-US" smtClean="0"/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Wider variety of birds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Amphibians, reptiles and insects are also abundant and diverse.</a:t>
            </a:r>
          </a:p>
        </p:txBody>
      </p:sp>
      <p:pic>
        <p:nvPicPr>
          <p:cNvPr id="23557" name="Picture 6" descr="racoon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2743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467100" y="2560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9" name="Picture 9" descr="Mystery Animal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2255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 bldLvl="2" autoUpdateAnimBg="0"/>
      <p:bldP spid="679940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Deciduous Forest Soils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8305800" cy="5181600"/>
          </a:xfrm>
        </p:spPr>
        <p:txBody>
          <a:bodyPr/>
          <a:lstStyle/>
          <a:p>
            <a:pPr eaLnBrk="1" hangingPunct="1"/>
            <a:r>
              <a:rPr lang="en-US" b="1" smtClean="0"/>
              <a:t>Special Features: Organic material from fallen leaves provides for richer soils than in boreal forests</a:t>
            </a:r>
          </a:p>
          <a:p>
            <a:pPr eaLnBrk="1" hangingPunct="1"/>
            <a:r>
              <a:rPr lang="en-US" b="1" smtClean="0"/>
              <a:t>Brown soil forests and thin surface litter layer due to rapid decomposition</a:t>
            </a:r>
          </a:p>
        </p:txBody>
      </p:sp>
      <p:pic>
        <p:nvPicPr>
          <p:cNvPr id="24580" name="Picture 3" descr="beechFor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48006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Grasslands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B133A"/>
                </a:solidFill>
              </a:rPr>
              <a:t>Location</a:t>
            </a:r>
            <a:r>
              <a:rPr lang="en-US" sz="2800" smtClean="0">
                <a:solidFill>
                  <a:srgbClr val="DFF53D"/>
                </a:solidFill>
              </a:rPr>
              <a:t>: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Canada: Extends from Eastern Manitoba to the Rocky mountains.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	Interior of North America.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	Usually referred to in Canada as “the Prairies”.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8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5" name="Picture 6" descr="grassland_location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838200"/>
            <a:ext cx="41497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Grassland Climate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Temperatures: Very cold winters with hot summers that cause rapid decay of organic material.</a:t>
            </a:r>
          </a:p>
          <a:p>
            <a:pPr eaLnBrk="1" hangingPunct="1"/>
            <a:r>
              <a:rPr lang="en-US" smtClean="0"/>
              <a:t>Precipitation: 25 to 75 cm a year, not enough to support trees</a:t>
            </a:r>
          </a:p>
          <a:p>
            <a:pPr eaLnBrk="1" hangingPunct="1"/>
            <a:r>
              <a:rPr lang="en-US" smtClean="0"/>
              <a:t>Growing season is about 180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Grassland Plants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4876800" cy="4006850"/>
          </a:xfrm>
        </p:spPr>
        <p:txBody>
          <a:bodyPr/>
          <a:lstStyle/>
          <a:p>
            <a:pPr eaLnBrk="1" hangingPunct="1"/>
            <a:r>
              <a:rPr lang="en-US" sz="3200" b="1" smtClean="0"/>
              <a:t>Grasses, wild flowers,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smtClean="0"/>
              <a:t>	trees grow next to rivers, ponds, and lakes</a:t>
            </a:r>
          </a:p>
        </p:txBody>
      </p:sp>
      <p:pic>
        <p:nvPicPr>
          <p:cNvPr id="27652" name="Picture 5" descr="gra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2863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4800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Grassland Animals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sz="3200" b="1" smtClean="0"/>
              <a:t>Less animal diversity (Snakes, badgers, prairie dogs, ground squirrel, bison were once numerous, etc.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b="1" smtClean="0"/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514600"/>
            <a:ext cx="3810000" cy="4114800"/>
          </a:xfrm>
        </p:spPr>
        <p:txBody>
          <a:bodyPr/>
          <a:lstStyle/>
          <a:p>
            <a:pPr eaLnBrk="1" hangingPunct="1"/>
            <a:r>
              <a:rPr lang="en-US" sz="3200" b="1" smtClean="0"/>
              <a:t>Grassland birds are limited due to the vegetation (sparrows, etc.)</a:t>
            </a:r>
          </a:p>
          <a:p>
            <a:pPr eaLnBrk="1" hangingPunct="1"/>
            <a:r>
              <a:rPr lang="en-US" sz="3200" b="1" smtClean="0"/>
              <a:t>Most abundant insect is the grasshopper.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08513" y="2224088"/>
            <a:ext cx="5803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8" name="Picture 6" descr="Wildlife Loop 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338" y="0"/>
            <a:ext cx="326866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antel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352800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two-striped%20grassho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029200"/>
            <a:ext cx="2193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 bldLvl="2" autoUpdateAnimBg="0"/>
      <p:bldP spid="685060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Special Features: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Soil is deep and rich (fertile) causing this biome to become the </a:t>
            </a:r>
            <a:r>
              <a:rPr lang="en-US" b="1" smtClean="0">
                <a:solidFill>
                  <a:srgbClr val="FB133A"/>
                </a:solidFill>
              </a:rPr>
              <a:t>most productive farmland on Earth.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rgbClr val="FB133A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Called black earth soil, organic matter accumulates in the upper portion of the soil, making it dark.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Neutral or slightly alkaline soil.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38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What Biome Does This Region Belong To?</a:t>
            </a:r>
          </a:p>
        </p:txBody>
      </p:sp>
      <p:pic>
        <p:nvPicPr>
          <p:cNvPr id="30723" name="Picture 5" descr="steppe%20gras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What Biome Does This Region Belong To?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5" descr="image?id=60420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5467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Aquatic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Can be subdivided into:</a:t>
            </a:r>
          </a:p>
          <a:p>
            <a:pPr eaLnBrk="1" hangingPunct="1"/>
            <a:r>
              <a:rPr lang="en-US" b="1" i="1" smtClean="0"/>
              <a:t>Freshwater</a:t>
            </a:r>
            <a:endParaRPr lang="en-US" i="1" smtClean="0"/>
          </a:p>
          <a:p>
            <a:pPr eaLnBrk="1" hangingPunct="1"/>
            <a:r>
              <a:rPr lang="en-US" b="1" i="1" smtClean="0"/>
              <a:t>Estuarine</a:t>
            </a:r>
            <a:endParaRPr lang="en-US" i="1" smtClean="0"/>
          </a:p>
          <a:p>
            <a:pPr eaLnBrk="1" hangingPunct="1"/>
            <a:r>
              <a:rPr lang="en-US" b="1" i="1" smtClean="0"/>
              <a:t>Marine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These are divided based upon their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chemical composition, such as salt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content, also known as </a:t>
            </a:r>
            <a:r>
              <a:rPr lang="en-US" b="1" i="1" smtClean="0">
                <a:solidFill>
                  <a:srgbClr val="FB133A"/>
                </a:solidFill>
              </a:rPr>
              <a:t>salinity.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What Biome Does This Region Belong To?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5" descr="permafrost_crosssection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What Biome Does This Region Belong To?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5" descr="aerial-view-of-boreal-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3581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Which Biome has the greatest diversity of plants and animals?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z="4000" smtClean="0"/>
              <a:t>Terrestrial</a:t>
            </a:r>
            <a:endParaRPr lang="en-US" smtClean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495800"/>
          </a:xfrm>
          <a:noFill/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Are subdivided into:</a:t>
            </a:r>
          </a:p>
          <a:p>
            <a:pPr lvl="2" eaLnBrk="1" hangingPunct="1"/>
            <a:r>
              <a:rPr lang="en-US" smtClean="0"/>
              <a:t>Grassland</a:t>
            </a:r>
          </a:p>
          <a:p>
            <a:pPr lvl="2" eaLnBrk="1" hangingPunct="1"/>
            <a:r>
              <a:rPr lang="en-US" smtClean="0"/>
              <a:t>Forests (boreal, coniferous, etc.)</a:t>
            </a:r>
          </a:p>
          <a:p>
            <a:pPr lvl="2" eaLnBrk="1" hangingPunct="1"/>
            <a:r>
              <a:rPr lang="en-US" smtClean="0"/>
              <a:t>Tundra, etc.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These are divided based upon the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B133A"/>
                </a:solidFill>
              </a:rPr>
              <a:t>predominant  vegetation</a:t>
            </a:r>
            <a:r>
              <a:rPr lang="en-US" smtClean="0"/>
              <a:t>, such as grasses 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trees, etc.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These major terrestrial ecosystems are often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referred to as </a:t>
            </a:r>
            <a:r>
              <a:rPr lang="en-US" smtClean="0">
                <a:solidFill>
                  <a:srgbClr val="2A11E3"/>
                </a:solidFill>
                <a:latin typeface="Arial Black" pitchFamily="34" charset="0"/>
              </a:rPr>
              <a:t>Biomes</a:t>
            </a:r>
            <a:r>
              <a:rPr lang="en-US" smtClean="0">
                <a:solidFill>
                  <a:srgbClr val="2A11E3"/>
                </a:solidFill>
              </a:rPr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solidFill>
                <a:srgbClr val="2A11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38200"/>
          </a:xfrm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Biomes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5720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</a:t>
            </a:r>
            <a:r>
              <a:rPr lang="en-US" smtClean="0">
                <a:solidFill>
                  <a:srgbClr val="FB133A"/>
                </a:solidFill>
              </a:rPr>
              <a:t> </a:t>
            </a:r>
            <a:r>
              <a:rPr lang="en-US" smtClean="0">
                <a:solidFill>
                  <a:srgbClr val="FB133A"/>
                </a:solidFill>
                <a:latin typeface="Arial Black" pitchFamily="34" charset="0"/>
              </a:rPr>
              <a:t>Biome</a:t>
            </a:r>
            <a:r>
              <a:rPr lang="en-US" smtClean="0">
                <a:latin typeface="Arial Black" pitchFamily="34" charset="0"/>
              </a:rPr>
              <a:t> </a:t>
            </a:r>
            <a:r>
              <a:rPr lang="en-US" smtClean="0"/>
              <a:t>is a large geographical region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that has a particular type of </a:t>
            </a:r>
            <a:r>
              <a:rPr lang="en-US" smtClean="0">
                <a:solidFill>
                  <a:srgbClr val="FB133A"/>
                </a:solidFill>
                <a:latin typeface="Arial Black" pitchFamily="34" charset="0"/>
              </a:rPr>
              <a:t>climax community</a:t>
            </a:r>
            <a:r>
              <a:rPr lang="en-US" smtClean="0">
                <a:latin typeface="Arial Black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In the case of terrestrial (land) biomes, the climax community is defined by the dominant plant species.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major land biomes are encountered with changes in latitude as one moves from the equator towards the poles.  This concept is referred to as </a:t>
            </a:r>
            <a:r>
              <a:rPr lang="en-US" smtClean="0">
                <a:solidFill>
                  <a:srgbClr val="DFF53D"/>
                </a:solidFill>
                <a:latin typeface="Arial Black" pitchFamily="34" charset="0"/>
              </a:rPr>
              <a:t>latitudinal</a:t>
            </a: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mtClean="0">
                <a:solidFill>
                  <a:srgbClr val="DFF53D"/>
                </a:solidFill>
                <a:latin typeface="Arial Black" pitchFamily="34" charset="0"/>
              </a:rPr>
              <a:t>succession</a:t>
            </a:r>
            <a:r>
              <a:rPr lang="en-US" smtClean="0">
                <a:latin typeface="Arial Black" pitchFamily="34" charset="0"/>
              </a:rPr>
              <a:t>.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Biomes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  <a:noFill/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90807"/>
                </a:solidFill>
              </a:rPr>
              <a:t>The key to the concept is to realize that the different lines of latitude receive different amounts of solar radiation, which affects </a:t>
            </a:r>
            <a:r>
              <a:rPr lang="en-US" smtClean="0">
                <a:solidFill>
                  <a:srgbClr val="FB133A"/>
                </a:solidFill>
              </a:rPr>
              <a:t>temperature and precipitation.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solidFill>
                <a:srgbClr val="090807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90807"/>
                </a:solidFill>
              </a:rPr>
              <a:t>As one moves over lines of latitude, changes in climate occur that impact the types of organisms to be found in any given biome.</a:t>
            </a:r>
            <a:r>
              <a:rPr lang="en-US" sz="2400" smtClean="0">
                <a:solidFill>
                  <a:srgbClr val="09080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z="4000" smtClean="0"/>
              <a:t>Terrestrial Biomes</a:t>
            </a:r>
            <a:br>
              <a:rPr lang="en-US" sz="4000" smtClean="0"/>
            </a:br>
            <a:r>
              <a:rPr lang="en-US" sz="4000" smtClean="0"/>
              <a:t>found in Canada</a:t>
            </a:r>
            <a:endParaRPr lang="en-US" smtClean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lvl="1" eaLnBrk="1" hangingPunct="1"/>
            <a:r>
              <a:rPr lang="en-US" smtClean="0">
                <a:latin typeface="Arial Black" pitchFamily="34" charset="0"/>
              </a:rPr>
              <a:t>Tundra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latin typeface="Arial Black" pitchFamily="34" charset="0"/>
            </a:endParaRPr>
          </a:p>
          <a:p>
            <a:pPr lvl="1" eaLnBrk="1" hangingPunct="1"/>
            <a:r>
              <a:rPr lang="en-US" smtClean="0">
                <a:latin typeface="Arial Black" pitchFamily="34" charset="0"/>
              </a:rPr>
              <a:t>Boreal Forest (Taiga) or the Coniferous Forest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latin typeface="Arial Black" pitchFamily="34" charset="0"/>
            </a:endParaRPr>
          </a:p>
          <a:p>
            <a:pPr lvl="1" eaLnBrk="1" hangingPunct="1"/>
            <a:r>
              <a:rPr lang="en-US" smtClean="0">
                <a:latin typeface="Arial Black" pitchFamily="34" charset="0"/>
              </a:rPr>
              <a:t>Temperate Deciduous Forest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latin typeface="Arial Black" pitchFamily="34" charset="0"/>
            </a:endParaRPr>
          </a:p>
          <a:p>
            <a:pPr lvl="1" eaLnBrk="1" hangingPunct="1"/>
            <a:r>
              <a:rPr lang="en-US" smtClean="0">
                <a:latin typeface="Arial Black" pitchFamily="34" charset="0"/>
              </a:rPr>
              <a:t>Grasslands (The Prairies)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The Tundra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  <a:noFill/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44CD41"/>
                </a:solidFill>
                <a:latin typeface="Arial Black" pitchFamily="34" charset="0"/>
              </a:rPr>
              <a:t>Location:</a:t>
            </a:r>
            <a:r>
              <a:rPr lang="en-US" smtClean="0">
                <a:solidFill>
                  <a:srgbClr val="44CD41"/>
                </a:solidFill>
              </a:rPr>
              <a:t/>
            </a:r>
            <a:br>
              <a:rPr lang="en-US" smtClean="0">
                <a:solidFill>
                  <a:srgbClr val="44CD41"/>
                </a:solidFill>
              </a:rPr>
            </a:br>
            <a:endParaRPr lang="en-US" smtClean="0">
              <a:solidFill>
                <a:srgbClr val="44CD41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South of the ice caps of the Arctic extending across North America</a:t>
            </a:r>
          </a:p>
        </p:txBody>
      </p:sp>
      <p:pic>
        <p:nvPicPr>
          <p:cNvPr id="10244" name="Picture 4" descr="tundra_location_ma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962400"/>
            <a:ext cx="425291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mtClean="0"/>
              <a:t>The Tundra Climate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Low average temperature.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Average yearly precipitation of 10-12 cm.  Due to low evaporation, the region is wet with ponds and bogs during the short, warm summer (poor drainage).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Short growing season of about 60 days.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 bldLvl="2" autoUpdateAnimBg="0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CA" sz="2800" b="0" i="0" u="none" strike="noStrike" cap="none" normalizeH="0" baseline="0" smtClean="0">
            <a:ln>
              <a:noFill/>
            </a:ln>
            <a:solidFill>
              <a:srgbClr val="090807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CA" sz="2800" b="0" i="0" u="none" strike="noStrike" cap="none" normalizeH="0" baseline="0" smtClean="0">
            <a:ln>
              <a:noFill/>
            </a:ln>
            <a:solidFill>
              <a:srgbClr val="090807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1743</TotalTime>
  <Words>875</Words>
  <Application>Microsoft Office PowerPoint</Application>
  <PresentationFormat>On-screen Show (4:3)</PresentationFormat>
  <Paragraphs>187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Nature</vt:lpstr>
      <vt:lpstr>Clip</vt:lpstr>
      <vt:lpstr>Aquatic &amp; Terrestrial Biomes</vt:lpstr>
      <vt:lpstr>Biomes</vt:lpstr>
      <vt:lpstr>Aquatic</vt:lpstr>
      <vt:lpstr>Terrestrial</vt:lpstr>
      <vt:lpstr>Biomes</vt:lpstr>
      <vt:lpstr>Biomes</vt:lpstr>
      <vt:lpstr>Terrestrial Biomes found in Canada</vt:lpstr>
      <vt:lpstr>The Tundra</vt:lpstr>
      <vt:lpstr>The Tundra Climate</vt:lpstr>
      <vt:lpstr>The Tundra Plants</vt:lpstr>
      <vt:lpstr>The Tundra Animals</vt:lpstr>
      <vt:lpstr>The Tundra Soil</vt:lpstr>
      <vt:lpstr>Boreal Coniferous Forest (Taiga)</vt:lpstr>
      <vt:lpstr>Boreal Forest Climate</vt:lpstr>
      <vt:lpstr>Boreal Forest Plants</vt:lpstr>
      <vt:lpstr>Boreal Forest Animals</vt:lpstr>
      <vt:lpstr>Boreal Forest Soil</vt:lpstr>
      <vt:lpstr>Temperate Deciduous Forest</vt:lpstr>
      <vt:lpstr>Temperate Deciduous Forest Climate</vt:lpstr>
      <vt:lpstr>Temperate Deciduous Forest Plants/ Flora</vt:lpstr>
      <vt:lpstr>Temperate Deciduous Forest Animals</vt:lpstr>
      <vt:lpstr>Temperate Deciduous Forest Soils</vt:lpstr>
      <vt:lpstr>Grasslands</vt:lpstr>
      <vt:lpstr>Grassland Climate</vt:lpstr>
      <vt:lpstr>Grassland Plants</vt:lpstr>
      <vt:lpstr>Grassland Animals</vt:lpstr>
      <vt:lpstr>Special Features:</vt:lpstr>
      <vt:lpstr>What Biome Does This Region Belong To?</vt:lpstr>
      <vt:lpstr>What Biome Does This Region Belong To?</vt:lpstr>
      <vt:lpstr>What Biome Does This Region Belong To?</vt:lpstr>
      <vt:lpstr>What Biome Does This Region Belong To?</vt:lpstr>
      <vt:lpstr>Which Biome has the greatest diversity of plants and animals?</vt:lpstr>
    </vt:vector>
  </TitlesOfParts>
  <Company>15 Greenspond Drive, St. John's, NF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1206 Mrs. Templeman</dc:title>
  <dc:creator>Kimberley Glenys Gibbons Templeman</dc:creator>
  <cp:lastModifiedBy>Lisa Anthony</cp:lastModifiedBy>
  <cp:revision>43</cp:revision>
  <cp:lastPrinted>1601-01-01T00:00:00Z</cp:lastPrinted>
  <dcterms:created xsi:type="dcterms:W3CDTF">2001-10-30T23:25:15Z</dcterms:created>
  <dcterms:modified xsi:type="dcterms:W3CDTF">2013-09-19T18:19:47Z</dcterms:modified>
</cp:coreProperties>
</file>